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9" r:id="rId2"/>
  </p:sldMasterIdLst>
  <p:notesMasterIdLst>
    <p:notesMasterId r:id="rId8"/>
  </p:notesMasterIdLst>
  <p:handoutMasterIdLst>
    <p:handoutMasterId r:id="rId9"/>
  </p:handoutMasterIdLst>
  <p:sldIdLst>
    <p:sldId id="315" r:id="rId3"/>
    <p:sldId id="375" r:id="rId4"/>
    <p:sldId id="390" r:id="rId5"/>
    <p:sldId id="388" r:id="rId6"/>
    <p:sldId id="391" r:id="rId7"/>
  </p:sldIdLst>
  <p:sldSz cx="9145588" cy="5145088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">
          <p15:clr>
            <a:srgbClr val="A4A3A4"/>
          </p15:clr>
        </p15:guide>
        <p15:guide id="2" orient="horz" pos="3037">
          <p15:clr>
            <a:srgbClr val="A4A3A4"/>
          </p15:clr>
        </p15:guide>
        <p15:guide id="3" orient="horz" pos="757">
          <p15:clr>
            <a:srgbClr val="A4A3A4"/>
          </p15:clr>
        </p15:guide>
        <p15:guide id="4" orient="horz" pos="2812">
          <p15:clr>
            <a:srgbClr val="A4A3A4"/>
          </p15:clr>
        </p15:guide>
        <p15:guide id="5" pos="5621">
          <p15:clr>
            <a:srgbClr val="A4A3A4"/>
          </p15:clr>
        </p15:guide>
        <p15:guide id="6" pos="4837">
          <p15:clr>
            <a:srgbClr val="A4A3A4"/>
          </p15:clr>
        </p15:guide>
        <p15:guide id="7" pos="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C5"/>
    <a:srgbClr val="BFC0C7"/>
    <a:srgbClr val="C8C5E2"/>
    <a:srgbClr val="8BD7F8"/>
    <a:srgbClr val="5FC5D9"/>
    <a:srgbClr val="ABB5DC"/>
    <a:srgbClr val="B6AED6"/>
    <a:srgbClr val="9FD9F8"/>
    <a:srgbClr val="73CBF4"/>
    <a:srgbClr val="DC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2B2EE2D-FA7D-47BC-B7F2-93CA024B3B2A}" styleName="AMP Table">
    <a:wholeTbl>
      <a:tcTxStyle>
        <a:fontRef idx="minor">
          <a:schemeClr val="tx1"/>
        </a:fontRef>
        <a:srgbClr val="575756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000" cmpd="sng">
              <a:solidFill>
                <a:srgbClr val="AFAFBB"/>
              </a:solidFill>
              <a:prstDash val="solid"/>
            </a:ln>
          </a:top>
          <a:bottom>
            <a:ln w="8000" cmpd="sng">
              <a:solidFill>
                <a:srgbClr val="AFAFBB"/>
              </a:solidFill>
              <a:prstDash val="solid"/>
            </a:ln>
          </a:bottom>
          <a:insideH>
            <a:ln w="8000" cmpd="sng">
              <a:solidFill>
                <a:srgbClr val="AFAFBB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CDEF1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  <a:fill>
          <a:solidFill>
            <a:srgbClr val="DCDEF1"/>
          </a:solidFill>
        </a:fill>
      </a:tcStyle>
    </a:band2V>
    <a:lastCol>
      <a:tcTxStyle b="on">
        <a:fontRef idx="minor">
          <a:srgbClr val="000000"/>
        </a:fontRef>
        <a:srgbClr val="000000"/>
      </a:tcTxStyle>
      <a:tcStyle>
        <a:tcBdr/>
      </a:tcStyle>
    </a:lastCol>
    <a:firstCol>
      <a:tcTxStyle b="on">
        <a:fontRef idx="minor">
          <a:srgbClr val="000000"/>
        </a:fontRef>
        <a:srgbClr val="000000"/>
      </a:tcTxStyle>
      <a:tcStyle>
        <a:tcBdr/>
      </a:tcStyle>
    </a:firstCol>
    <a:lastRow>
      <a:tcTxStyle b="on">
        <a:fontRef idx="minor">
          <a:srgbClr val="000000"/>
        </a:fontRef>
        <a:srgbClr val="000000"/>
      </a:tcTxStyle>
      <a:tcStyle>
        <a:tcBdr/>
        <a:fill>
          <a:solidFill>
            <a:schemeClr val="accent1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top>
            <a:ln w="8000" cmpd="sng">
              <a:solidFill>
                <a:schemeClr val="accent1"/>
              </a:solidFill>
              <a:prstDash val="solid"/>
            </a:ln>
          </a:top>
          <a:bottom>
            <a:ln w="8000" cmpd="sng">
              <a:solidFill>
                <a:schemeClr val="accent1"/>
              </a:solidFill>
              <a:prstDash val="solid"/>
            </a:ln>
          </a:bottom>
          <a:insideH>
            <a:ln w="8000" cmpd="sng">
              <a:solidFill>
                <a:schemeClr val="accent1"/>
              </a:solidFill>
              <a:prstDash val="solid"/>
            </a:ln>
          </a:insideH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423" autoAdjust="0"/>
  </p:normalViewPr>
  <p:slideViewPr>
    <p:cSldViewPr snapToObjects="1">
      <p:cViewPr varScale="1">
        <p:scale>
          <a:sx n="84" d="100"/>
          <a:sy n="84" d="100"/>
        </p:scale>
        <p:origin x="656" y="64"/>
      </p:cViewPr>
      <p:guideLst>
        <p:guide orient="horz" pos="451"/>
        <p:guide orient="horz" pos="3037"/>
        <p:guide orient="horz" pos="757"/>
        <p:guide orient="horz" pos="2812"/>
        <p:guide pos="5621"/>
        <p:guide pos="4837"/>
        <p:guide pos="1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4" d="100"/>
          <a:sy n="44" d="100"/>
        </p:scale>
        <p:origin x="2784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75245" tIns="75245" rIns="75245" bIns="75245" rtlCol="0" anchor="t" anchorCtr="0"/>
          <a:lstStyle/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75245" tIns="75245" rIns="75245" bIns="75245" rtlCol="0"/>
          <a:lstStyle>
            <a:lvl1pPr algn="r">
              <a:defRPr sz="1300"/>
            </a:lvl1pPr>
          </a:lstStyle>
          <a:p>
            <a:fld id="{4E50C307-5AD1-4F8C-91A0-1FC7219EFB34}" type="datetimeFigureOut">
              <a:rPr lang="en-AU" sz="1100">
                <a:cs typeface="Arial" pitchFamily="34" charset="0"/>
              </a:rPr>
              <a:t>29/04/2021</a:t>
            </a:fld>
            <a:endParaRPr lang="en-AU" sz="11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75245" tIns="75245" rIns="75245" bIns="75245" rtlCol="0" anchor="b"/>
          <a:lstStyle>
            <a:lvl1pPr algn="l">
              <a:defRPr sz="1300"/>
            </a:lvl1pPr>
          </a:lstStyle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8514" y="9428584"/>
            <a:ext cx="1077590" cy="496332"/>
          </a:xfrm>
          <a:prstGeom prst="rect">
            <a:avLst/>
          </a:prstGeom>
        </p:spPr>
        <p:txBody>
          <a:bodyPr vert="horz" lIns="0" tIns="37622" rIns="95562" bIns="37622" rtlCol="0" anchor="b"/>
          <a:lstStyle>
            <a:lvl1pPr algn="r">
              <a:defRPr sz="1300"/>
            </a:lvl1pPr>
          </a:lstStyle>
          <a:p>
            <a:fld id="{AF84CFB5-B6E9-4915-957C-05CFA717E28F}" type="slidenum">
              <a:rPr lang="en-AU" sz="1100">
                <a:cs typeface="Arial" pitchFamily="34" charset="0"/>
              </a:rPr>
              <a:t>‹#›</a:t>
            </a:fld>
            <a:endParaRPr lang="en-AU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529" y="82722"/>
            <a:ext cx="4973846" cy="41361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1282" y="70313"/>
            <a:ext cx="1404853" cy="41361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29/04/2021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90550" y="588963"/>
            <a:ext cx="7970838" cy="4484687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351" y="5403032"/>
            <a:ext cx="5457460" cy="3779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50490" lvl="2" indent="-15049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300981" lvl="3" indent="-15049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529" y="9428583"/>
            <a:ext cx="4758373" cy="39081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4459" y="9428583"/>
            <a:ext cx="980314" cy="39081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EB7C705-7E4B-489B-95E3-F2F48B308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95" y="335962"/>
            <a:ext cx="1312036" cy="593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26705-0DBD-44F3-BA25-F3E0AAA46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529"/>
            <a:ext cx="9144019" cy="32735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BEAB3-4D84-4D93-A47F-F870DBA06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41" y="1042373"/>
            <a:ext cx="5742163" cy="1246963"/>
          </a:xfrm>
        </p:spPr>
        <p:txBody>
          <a:bodyPr anchor="b"/>
          <a:lstStyle>
            <a:lvl1pPr>
              <a:lnSpc>
                <a:spcPts val="38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35951-EDDC-4186-BA9C-F996917E6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1" y="2417508"/>
            <a:ext cx="5742163" cy="650092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l">
              <a:lnSpc>
                <a:spcPts val="2000"/>
              </a:lnSpc>
              <a:spcAft>
                <a:spcPts val="0"/>
              </a:spcAft>
              <a:defRPr sz="1400" b="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ABD7912-C22B-4451-8371-103AAA46BA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41" y="4597768"/>
            <a:ext cx="2681823" cy="2128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b"/>
          <a:lstStyle>
            <a:lvl1pPr algn="l">
              <a:lnSpc>
                <a:spcPts val="900"/>
              </a:lnSpc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52048-019F-4DC7-B318-E9C7106BDD06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heading_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F1345C6-39A0-4066-BBF8-1B349F16E78D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765055" y="1561821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A7FD4C-4173-40E8-B54D-4D8CD361427A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89457" y="1561820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69929E-D45B-466D-90DD-C07DAC1172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621949" y="1561821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0BCBD4-0C77-4C33-8E3F-CA60619D8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89513"/>
            <a:ext cx="8168325" cy="3987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5ACFB8-0CF6-410E-85A8-B13A7A186E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82684" y="4552764"/>
            <a:ext cx="4977898" cy="26197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F0F3E3-D2CB-4F9E-85A2-DD8B778250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8239" y="4552764"/>
            <a:ext cx="137978" cy="261978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0EE491-CE4D-4167-B6AD-B21323BA8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563C73B-3CB2-4AC9-B47C-009439C88B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9111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2EDB25B-A28C-496C-BB52-C756D8C14E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0329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41208FA-8F0D-4AE1-A2FF-4932482FEB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1547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2730627-4D73-45B5-9EB3-B71D87FF0C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1" y="1561821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B86236-0760-4C73-91FD-338C9B5B9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552764"/>
            <a:ext cx="2764761" cy="261978"/>
          </a:xfrm>
        </p:spPr>
        <p:txBody>
          <a:bodyPr anchor="b"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2pPr>
            <a:lvl3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3pPr>
            <a:lvl4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4pPr>
            <a:lvl5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5pPr>
            <a:lvl6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6pPr>
            <a:lvl7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7pPr>
            <a:lvl8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8pPr>
            <a:lvl9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95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ubheading_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75181E29-ED14-2749-AD89-D5BBA7E75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00"/>
          <a:stretch/>
        </p:blipFill>
        <p:spPr>
          <a:xfrm>
            <a:off x="794" y="3811284"/>
            <a:ext cx="9144000" cy="1347614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F1345C6-39A0-4066-BBF8-1B349F16E78D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765055" y="1561821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A7FD4C-4173-40E8-B54D-4D8CD361427A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89457" y="1561820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69929E-D45B-466D-90DD-C07DAC1172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621949" y="1561821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0BCBD4-0C77-4C33-8E3F-CA60619D8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89513"/>
            <a:ext cx="8168325" cy="3987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0EE491-CE4D-4167-B6AD-B21323BA8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563C73B-3CB2-4AC9-B47C-009439C88B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9111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2EDB25B-A28C-496C-BB52-C756D8C14E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0329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41208FA-8F0D-4AE1-A2FF-4932482FEB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1547" y="1223772"/>
            <a:ext cx="1954671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2730627-4D73-45B5-9EB3-B71D87FF0C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1" y="1561821"/>
            <a:ext cx="1954670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E36BE9-E5FD-804C-8581-EB02FC45B560}"/>
              </a:ext>
            </a:extLst>
          </p:cNvPr>
          <p:cNvSpPr/>
          <p:nvPr userDrawn="1"/>
        </p:nvSpPr>
        <p:spPr>
          <a:xfrm>
            <a:off x="0" y="5008043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2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EC680-4ECD-4CB3-9603-5DC3C54EF3F1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301162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 userDrawn="1">
          <p15:clr>
            <a:srgbClr val="CCCCC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726609-BCE7-488D-AA1B-CDDF5C4E765C}"/>
              </a:ext>
            </a:extLst>
          </p:cNvPr>
          <p:cNvSpPr/>
          <p:nvPr userDrawn="1"/>
        </p:nvSpPr>
        <p:spPr>
          <a:xfrm>
            <a:off x="8800249" y="4874184"/>
            <a:ext cx="345341" cy="106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00" dirty="0"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32622-75F1-41A3-BAE0-91C165F6340E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301162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 userDrawn="1">
          <p15:clr>
            <a:srgbClr val="CCCCC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EC680-4ECD-4CB3-9603-5DC3C54EF3F1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348132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>
          <p15:clr>
            <a:srgbClr val="CCCCC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726609-BCE7-488D-AA1B-CDDF5C4E765C}"/>
              </a:ext>
            </a:extLst>
          </p:cNvPr>
          <p:cNvSpPr/>
          <p:nvPr userDrawn="1"/>
        </p:nvSpPr>
        <p:spPr>
          <a:xfrm>
            <a:off x="8800249" y="4874184"/>
            <a:ext cx="345341" cy="106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00" dirty="0"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6B321-2C22-43E9-B3B4-FA7F2D97A93F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255650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>
          <p15:clr>
            <a:srgbClr val="CCCCC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0585-193D-49D6-89D7-D7DBB2D9C971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190614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>
          <p15:clr>
            <a:srgbClr val="CCCCC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D9FBF-F349-45BA-8A6B-D8C9AD2E6F47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87181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>
          <p15:clr>
            <a:srgbClr val="CCCCC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85DC3-A00A-489B-A2E2-1C39B60D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8" y="547801"/>
            <a:ext cx="8191782" cy="366881"/>
          </a:xfrm>
          <a:prstGeom prst="rect">
            <a:avLst/>
          </a:prstGeom>
        </p:spPr>
        <p:txBody>
          <a:bodyPr/>
          <a:lstStyle>
            <a:lvl1pPr algn="l" defTabSz="686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AU" sz="225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53B53-39B4-41FD-8368-901368A56943}"/>
              </a:ext>
            </a:extLst>
          </p:cNvPr>
          <p:cNvSpPr txBox="1"/>
          <p:nvPr userDrawn="1"/>
        </p:nvSpPr>
        <p:spPr>
          <a:xfrm>
            <a:off x="7033156" y="4838485"/>
            <a:ext cx="1709828" cy="1590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AU" sz="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AMP 2021 AGM </a:t>
            </a:r>
            <a:r>
              <a:rPr lang="en-AU" sz="6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CEO address</a:t>
            </a:r>
          </a:p>
        </p:txBody>
      </p:sp>
    </p:spTree>
    <p:extLst>
      <p:ext uri="{BB962C8B-B14F-4D97-AF65-F5344CB8AC3E}">
        <p14:creationId xmlns:p14="http://schemas.microsoft.com/office/powerpoint/2010/main" val="410552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33">
          <p15:clr>
            <a:srgbClr val="CCCCC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ircraft, balloon, accessory&#10;&#10;Description automatically generated">
            <a:extLst>
              <a:ext uri="{FF2B5EF4-FFF2-40B4-BE49-F238E27FC236}">
                <a16:creationId xmlns:a16="http://schemas.microsoft.com/office/drawing/2014/main" id="{FBD71195-D563-4E0C-8084-77BCE7FA7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6" y="0"/>
            <a:ext cx="9142881" cy="5145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749FEE-0E1D-4DFE-BD98-8770D92B3E03}"/>
              </a:ext>
            </a:extLst>
          </p:cNvPr>
          <p:cNvSpPr/>
          <p:nvPr userDrawn="1"/>
        </p:nvSpPr>
        <p:spPr>
          <a:xfrm>
            <a:off x="572" y="5070970"/>
            <a:ext cx="9145016" cy="74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F6D33-C7CA-42D5-8EEB-7D55A5F8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53" y="1941914"/>
            <a:ext cx="8120282" cy="994479"/>
          </a:xfrm>
        </p:spPr>
        <p:txBody>
          <a:bodyPr anchor="ctr">
            <a:normAutofit/>
          </a:bodyPr>
          <a:lstStyle>
            <a:lvl1pPr algn="ctr">
              <a:defRPr sz="40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323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3089A-85A8-4403-9FE0-E63DE5ADD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" y="32"/>
            <a:ext cx="9144000" cy="51450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BEAB3-4D84-4D93-A47F-F870DBA06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41" y="1042373"/>
            <a:ext cx="5742163" cy="1246963"/>
          </a:xfrm>
        </p:spPr>
        <p:txBody>
          <a:bodyPr anchor="b"/>
          <a:lstStyle>
            <a:lvl1pPr>
              <a:lnSpc>
                <a:spcPts val="38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35951-EDDC-4186-BA9C-F996917E6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1" y="2417508"/>
            <a:ext cx="5742163" cy="650092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l">
              <a:lnSpc>
                <a:spcPts val="2000"/>
              </a:lnSpc>
              <a:spcAft>
                <a:spcPts val="0"/>
              </a:spcAft>
              <a:defRPr sz="1400" b="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ABD7912-C22B-4451-8371-103AAA46BA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41" y="4597768"/>
            <a:ext cx="2681823" cy="2128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b"/>
          <a:lstStyle>
            <a:lvl1pPr algn="l">
              <a:lnSpc>
                <a:spcPts val="900"/>
              </a:lnSpc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52048-019F-4DC7-B318-E9C7106BDD06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3089A-85A8-4403-9FE0-E63DE5ADD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" y="32"/>
            <a:ext cx="9144000" cy="5145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352048-019F-4DC7-B318-E9C7106BDD06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EF0DDF-1688-4E3B-A5B3-7A6A89E94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41" y="1042373"/>
            <a:ext cx="5742163" cy="1246963"/>
          </a:xfrm>
        </p:spPr>
        <p:txBody>
          <a:bodyPr anchor="b"/>
          <a:lstStyle>
            <a:lvl1pPr>
              <a:lnSpc>
                <a:spcPts val="38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04AE520-401A-4817-AB68-9AE8C84B3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1" y="2417508"/>
            <a:ext cx="5742163" cy="650092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l">
              <a:lnSpc>
                <a:spcPts val="2000"/>
              </a:lnSpc>
              <a:spcAft>
                <a:spcPts val="0"/>
              </a:spcAft>
              <a:defRPr sz="1400" b="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16E2FC3-3C63-4642-8ADB-F1FFB2FF8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41" y="4597768"/>
            <a:ext cx="2681823" cy="2128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b"/>
          <a:lstStyle>
            <a:lvl1pPr algn="l">
              <a:lnSpc>
                <a:spcPts val="900"/>
              </a:lnSpc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782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3089A-85A8-4403-9FE0-E63DE5ADD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" y="32"/>
            <a:ext cx="9144000" cy="5145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352048-019F-4DC7-B318-E9C7106BDD06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6FA5B4B-53B1-4079-8CA5-EF44560FA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41" y="1042373"/>
            <a:ext cx="5742163" cy="1246963"/>
          </a:xfrm>
        </p:spPr>
        <p:txBody>
          <a:bodyPr anchor="b"/>
          <a:lstStyle>
            <a:lvl1pPr>
              <a:lnSpc>
                <a:spcPts val="38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DDDB8D4-E65D-47CF-95A6-2DD9A596C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1" y="2417508"/>
            <a:ext cx="5742163" cy="650092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l">
              <a:lnSpc>
                <a:spcPts val="2000"/>
              </a:lnSpc>
              <a:spcAft>
                <a:spcPts val="0"/>
              </a:spcAft>
              <a:defRPr sz="1400" b="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B84448D-B9C2-4951-B5C5-28498D98E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41" y="4597768"/>
            <a:ext cx="2681823" cy="2128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b"/>
          <a:lstStyle>
            <a:lvl1pPr algn="l">
              <a:lnSpc>
                <a:spcPts val="900"/>
              </a:lnSpc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396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468EA7A-54BA-481B-BFBA-579562F1E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27"/>
            <a:ext cx="9144019" cy="514503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35951-EDDC-4186-BA9C-F996917E6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1" y="1284329"/>
            <a:ext cx="3671933" cy="2413339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1pPr>
            <a:lvl2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2pPr>
            <a:lvl3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3pPr>
            <a:lvl4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4pPr>
            <a:lvl5pPr marL="288000" indent="-2880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5pPr>
            <a:lvl6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6pPr>
            <a:lvl7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7pPr>
            <a:lvl8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8pPr>
            <a:lvl9pPr marL="288000" indent="-288000" algn="l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  <a:defRPr sz="14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52048-019F-4DC7-B318-E9C7106BDD06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11BC970-48B2-408B-A6DC-DCEE925C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96985"/>
            <a:ext cx="4977919" cy="398781"/>
          </a:xfrm>
        </p:spPr>
        <p:txBody>
          <a:bodyPr/>
          <a:lstStyle>
            <a:lvl1pPr>
              <a:lnSpc>
                <a:spcPts val="3000"/>
              </a:lnSpc>
              <a:defRPr sz="2600"/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DC18369-1EE8-41D8-BFD6-1F3700805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41" y="4597768"/>
            <a:ext cx="2681823" cy="2128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b"/>
          <a:lstStyle>
            <a:lvl1pPr algn="l">
              <a:lnSpc>
                <a:spcPts val="900"/>
              </a:lnSpc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20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EB59F-89A5-4D2A-8D2D-902123345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" y="3112603"/>
            <a:ext cx="9144019" cy="2032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DB7E90-9B96-44B1-87B4-A7BF2046E9A2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2841E-085F-4C0E-9B04-ED3C35F4E7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5176" y="2247931"/>
            <a:ext cx="147523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EB7C705-7E4B-489B-95E3-F2F48B308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795" y="335962"/>
            <a:ext cx="1312036" cy="593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26705-0DBD-44F3-BA25-F3E0AAA46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1529"/>
            <a:ext cx="9144019" cy="32735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BEAB3-4D84-4D93-A47F-F870DBA06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41" y="1042373"/>
            <a:ext cx="5742163" cy="1246963"/>
          </a:xfrm>
        </p:spPr>
        <p:txBody>
          <a:bodyPr anchor="b"/>
          <a:lstStyle>
            <a:lvl1pPr>
              <a:lnSpc>
                <a:spcPts val="38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35951-EDDC-4186-BA9C-F996917E6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1" y="2417508"/>
            <a:ext cx="5742163" cy="650092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l">
              <a:lnSpc>
                <a:spcPts val="2000"/>
              </a:lnSpc>
              <a:spcAft>
                <a:spcPts val="0"/>
              </a:spcAft>
              <a:defRPr sz="1400" b="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ts val="2000"/>
              </a:lnSpc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ABD7912-C22B-4451-8371-103AAA46BA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41" y="4597768"/>
            <a:ext cx="2681823" cy="2128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b"/>
          <a:lstStyle>
            <a:lvl1pPr algn="l">
              <a:lnSpc>
                <a:spcPts val="900"/>
              </a:lnSpc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ts val="9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ts val="900"/>
              </a:lnSpc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52048-019F-4DC7-B318-E9C7106BDD06}"/>
              </a:ext>
            </a:extLst>
          </p:cNvPr>
          <p:cNvSpPr/>
          <p:nvPr userDrawn="1"/>
        </p:nvSpPr>
        <p:spPr>
          <a:xfrm>
            <a:off x="0" y="4999165"/>
            <a:ext cx="9144000" cy="145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heading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0BCBD4-0C77-4C33-8E3F-CA60619D8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89513"/>
            <a:ext cx="8168325" cy="3987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heading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5ACFB8-0CF6-410E-85A8-B13A7A186E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82684" y="4552764"/>
            <a:ext cx="4977898" cy="26197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F0F3E3-D2CB-4F9E-85A2-DD8B778250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8239" y="4552764"/>
            <a:ext cx="137978" cy="261978"/>
          </a:xfrm>
        </p:spPr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0EE491-CE4D-4167-B6AD-B21323BA8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223772"/>
            <a:ext cx="8168325" cy="237933"/>
          </a:xfrm>
          <a:prstGeom prst="flowChartProcess">
            <a:avLst/>
          </a:prstGeom>
          <a:noFill/>
          <a:ln w="3175">
            <a:noFill/>
          </a:ln>
        </p:spPr>
        <p:txBody>
          <a:bodyPr lIns="0" tIns="0" rIns="0" bIns="0" anchor="t"/>
          <a:lstStyle>
            <a:lvl1pPr algn="ctr">
              <a:lnSpc>
                <a:spcPts val="1600"/>
              </a:lnSpc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2pPr>
            <a:lvl3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3pPr>
            <a:lvl4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4pPr>
            <a:lvl5pPr marL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5pPr>
            <a:lvl6pPr marL="0" indent="0" algn="ctr">
              <a:lnSpc>
                <a:spcPts val="16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rgbClr val="000000"/>
                </a:solidFill>
              </a:defRPr>
            </a:lvl6pPr>
            <a:lvl7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7pPr>
            <a:lvl8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8pPr>
            <a:lvl9pPr marL="0" indent="0" algn="ctr">
              <a:lnSpc>
                <a:spcPts val="1600"/>
              </a:lnSpc>
              <a:spcAft>
                <a:spcPts val="0"/>
              </a:spcAft>
              <a:buNone/>
              <a:defRPr sz="1200" b="1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5C52BF-B16A-4424-97C2-3092F09E8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561821"/>
            <a:ext cx="8168325" cy="2899847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 marL="720000" indent="-1800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1200" b="0" baseline="0">
                <a:solidFill>
                  <a:srgbClr val="575756"/>
                </a:solidFill>
              </a:defRPr>
            </a:lvl5pPr>
            <a:lvl6pPr marL="900000" indent="-180000">
              <a:lnSpc>
                <a:spcPts val="1600"/>
              </a:lnSpc>
              <a:spcAft>
                <a:spcPts val="0"/>
              </a:spcAft>
              <a:buFont typeface="HelveticaNeueLT Std" panose="020B0604020202020204" pitchFamily="34" charset="0"/>
              <a:buChar char="–"/>
              <a:defRPr sz="1200"/>
            </a:lvl6pPr>
            <a:lvl7pPr marL="1080000" indent="-180000">
              <a:lnSpc>
                <a:spcPts val="1600"/>
              </a:lnSpc>
              <a:spcAft>
                <a:spcPts val="0"/>
              </a:spcAft>
              <a:defRPr sz="1200"/>
            </a:lvl7pPr>
            <a:lvl8pPr marL="1260000" indent="-180000">
              <a:lnSpc>
                <a:spcPts val="1600"/>
              </a:lnSpc>
              <a:spcAft>
                <a:spcPts val="0"/>
              </a:spcAft>
              <a:defRPr sz="1200"/>
            </a:lvl8pPr>
            <a:lvl9pPr marL="1440000" indent="-180000"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7BC421F-6DF1-4EA5-9108-87717135B5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552764"/>
            <a:ext cx="2764761" cy="261978"/>
          </a:xfrm>
        </p:spPr>
        <p:txBody>
          <a:bodyPr anchor="b"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tx2"/>
                </a:solidFill>
              </a:defRPr>
            </a:lvl1pPr>
            <a:lvl2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2pPr>
            <a:lvl3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3pPr>
            <a:lvl4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4pPr>
            <a:lvl5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5pPr>
            <a:lvl6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6pPr>
            <a:lvl7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7pPr>
            <a:lvl8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8pPr>
            <a:lvl9pPr marL="108000" indent="-10800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HelveticaNeueLT Std" panose="020B0604020202020204" pitchFamily="34" charset="0"/>
              <a:buChar char="–"/>
              <a:defRPr sz="8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date/footnote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208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89513"/>
            <a:ext cx="8168325" cy="3987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noProof="0" dirty="0"/>
              <a:t>Click to add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222395"/>
            <a:ext cx="8168325" cy="323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8239" y="4652692"/>
            <a:ext cx="137978" cy="162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en-AU" sz="8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E6A7C-6AEB-4C2D-B82E-262929419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684" y="4652692"/>
            <a:ext cx="4977898" cy="162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A6DF7-A8EE-4312-8387-E30F72E48201}"/>
              </a:ext>
            </a:extLst>
          </p:cNvPr>
          <p:cNvSpPr txBox="1"/>
          <p:nvPr userDrawn="1"/>
        </p:nvSpPr>
        <p:spPr>
          <a:xfrm>
            <a:off x="8742983" y="4880882"/>
            <a:ext cx="204973" cy="188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4D096-3EEA-49F6-A9E0-1E49DB364560}" type="slidenum">
              <a:rPr kumimoji="0" lang="en-AU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4572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14" r:id="rId5"/>
    <p:sldLayoutId id="2147483717" r:id="rId6"/>
    <p:sldLayoutId id="2147483655" r:id="rId7"/>
    <p:sldLayoutId id="2147483848" r:id="rId8"/>
    <p:sldLayoutId id="2147483849" r:id="rId9"/>
    <p:sldLayoutId id="2147483909" r:id="rId10"/>
    <p:sldLayoutId id="2147483852" r:id="rId11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800" b="0" kern="1200">
          <a:solidFill>
            <a:schemeClr val="bg2"/>
          </a:solidFill>
          <a:latin typeface="HurmeGeometricSans1 Regular" panose="020B0500020000000000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283"/>
        </a:spcAft>
        <a:buFont typeface="Arial" pitchFamily="34" charset="0"/>
        <a:buNone/>
        <a:defRPr sz="1800" b="0" kern="1200" baseline="0">
          <a:solidFill>
            <a:schemeClr val="tx2"/>
          </a:solidFill>
          <a:latin typeface="HurmeGeometricSans1 Light" panose="020B0400020000000000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283"/>
        </a:spcAft>
        <a:buClrTx/>
        <a:buSzPct val="100000"/>
        <a:buFont typeface="HelveticaNeueLT Std" panose="020B0604020202020204" pitchFamily="34" charset="0"/>
        <a:buChar char="–"/>
        <a:defRPr sz="1800" kern="1200">
          <a:solidFill>
            <a:schemeClr val="tx2"/>
          </a:solidFill>
          <a:latin typeface="HurmeGeometricSans1 Light" panose="020B0400020000000000" pitchFamily="34" charset="0"/>
          <a:ea typeface="+mn-ea"/>
          <a:cs typeface="Arial" pitchFamily="34" charset="0"/>
        </a:defRPr>
      </a:lvl2pPr>
      <a:lvl3pPr marL="360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42"/>
        </a:spcAft>
        <a:buClrTx/>
        <a:buSzPct val="100000"/>
        <a:buFont typeface="HelveticaNeueLT Std" panose="020B0604020202020204" pitchFamily="34" charset="0"/>
        <a:buChar char="–"/>
        <a:defRPr sz="1800" kern="1200">
          <a:solidFill>
            <a:schemeClr val="tx2"/>
          </a:solidFill>
          <a:latin typeface="HurmeGeometricSans1 Light" panose="020B0400020000000000" pitchFamily="34" charset="0"/>
          <a:ea typeface="+mn-ea"/>
          <a:cs typeface="Arial" pitchFamily="34" charset="0"/>
        </a:defRPr>
      </a:lvl3pPr>
      <a:lvl4pPr marL="540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42"/>
        </a:spcAft>
        <a:buClrTx/>
        <a:buSzPct val="100000"/>
        <a:buFont typeface="HelveticaNeueLT Std" panose="020B0604020202020204" pitchFamily="34" charset="0"/>
        <a:buChar char="–"/>
        <a:defRPr sz="1800" kern="1200">
          <a:solidFill>
            <a:schemeClr val="tx2"/>
          </a:solidFill>
          <a:latin typeface="HurmeGeometricSans1 Light" panose="020B0400020000000000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1600"/>
        </a:lnSpc>
        <a:spcBef>
          <a:spcPts val="1134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sz="1400" b="1" kern="1200" baseline="0">
          <a:solidFill>
            <a:srgbClr val="000000"/>
          </a:solidFill>
          <a:latin typeface="HurmeGeometricSans1 Light" panose="020B0400020000000000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sz="1400" kern="1200">
          <a:solidFill>
            <a:srgbClr val="575756"/>
          </a:solidFill>
          <a:latin typeface="HurmeGeometricSans1 Light" panose="020B0400020000000000" pitchFamily="34" charset="0"/>
          <a:ea typeface="+mn-ea"/>
          <a:cs typeface="Arial" pitchFamily="34" charset="0"/>
        </a:defRPr>
      </a:lvl6pPr>
      <a:lvl7pPr marL="180000" indent="-18000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ClrTx/>
        <a:buSzPct val="100000"/>
        <a:buFont typeface="HelveticaNeueLT Std" panose="020B0604020202020204" pitchFamily="34" charset="0"/>
        <a:buChar char="–"/>
        <a:defRPr sz="1400" kern="1200">
          <a:solidFill>
            <a:srgbClr val="575756"/>
          </a:solidFill>
          <a:latin typeface="HurmeGeometricSans1 Light" panose="020B0400020000000000" pitchFamily="34" charset="0"/>
          <a:ea typeface="+mn-ea"/>
          <a:cs typeface="Arial" pitchFamily="34" charset="0"/>
        </a:defRPr>
      </a:lvl7pPr>
      <a:lvl8pPr marL="360000" indent="-18000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ClrTx/>
        <a:buSzPct val="100000"/>
        <a:buFont typeface="HelveticaNeueLT Std" panose="020B0604020202020204" pitchFamily="34" charset="0"/>
        <a:buChar char="–"/>
        <a:defRPr sz="1400" kern="1200">
          <a:solidFill>
            <a:srgbClr val="575756"/>
          </a:solidFill>
          <a:latin typeface="HurmeGeometricSans1 Light" panose="020B0400020000000000" pitchFamily="34" charset="0"/>
          <a:ea typeface="+mn-ea"/>
          <a:cs typeface="Arial" pitchFamily="34" charset="0"/>
        </a:defRPr>
      </a:lvl8pPr>
      <a:lvl9pPr marL="540000" indent="-18000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ClrTx/>
        <a:buSzPct val="100000"/>
        <a:buFont typeface="HelveticaNeueLT Std" panose="020B0604020202020204" pitchFamily="34" charset="0"/>
        <a:buChar char="–"/>
        <a:defRPr sz="1400" kern="1200">
          <a:solidFill>
            <a:srgbClr val="575756"/>
          </a:solidFill>
          <a:latin typeface="HurmeGeometricSans1 Light" panose="020B0400020000000000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C95B-2D90-40E3-8592-D5515717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514" y="1033523"/>
            <a:ext cx="8204484" cy="33466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BF4596E-52A1-4F59-AB75-3B9AADCC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73" y="331304"/>
            <a:ext cx="8208981" cy="37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B967FD-4756-476D-9656-DB54609BA73E}"/>
              </a:ext>
            </a:extLst>
          </p:cNvPr>
          <p:cNvSpPr/>
          <p:nvPr userDrawn="1"/>
        </p:nvSpPr>
        <p:spPr>
          <a:xfrm>
            <a:off x="8800249" y="4874184"/>
            <a:ext cx="345341" cy="106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00" dirty="0">
              <a:latin typeface="Century Gothic" panose="020B050202020202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B03A826-5F0E-42FD-AFBA-CECCF3846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8556" y="4851334"/>
            <a:ext cx="1987793" cy="1539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3</a:t>
            </a:r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D0FA1F-056B-49FB-8A7F-E19F47AF6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7013" y="4850167"/>
            <a:ext cx="391338" cy="1543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spc="-8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AU"/>
              <a:t>Strategy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0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43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</p:sldLayoutIdLst>
  <p:hf hdr="0"/>
  <p:txStyles>
    <p:titleStyle>
      <a:lvl1pPr algn="l" defTabSz="91456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Arial" panose="020B0604020202020204" pitchFamily="34" charset="0"/>
        <a:buNone/>
        <a:defRPr sz="1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108019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216037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324057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432076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540094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648113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132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864152" indent="-108019" algn="l" defTabSz="914560" rtl="0" eaLnBrk="1" latinLnBrk="0" hangingPunct="1">
        <a:lnSpc>
          <a:spcPts val="1400"/>
        </a:lnSpc>
        <a:spcBef>
          <a:spcPts val="0"/>
        </a:spcBef>
        <a:spcAft>
          <a:spcPts val="283"/>
        </a:spcAft>
        <a:buFont typeface="HurmeGeometricSans1 Regular" panose="020B0500020000000000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81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60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40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20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00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9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60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41" algn="l" defTabSz="914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5761">
          <p15:clr>
            <a:srgbClr val="F26B43"/>
          </p15:clr>
        </p15:guide>
        <p15:guide id="3" pos="360">
          <p15:clr>
            <a:srgbClr val="F26B43"/>
          </p15:clr>
        </p15:guide>
        <p15:guide id="4" pos="648">
          <p15:clr>
            <a:srgbClr val="F26B43"/>
          </p15:clr>
        </p15:guide>
        <p15:guide id="5" pos="792">
          <p15:clr>
            <a:srgbClr val="F26B43"/>
          </p15:clr>
        </p15:guide>
        <p15:guide id="6" pos="1080">
          <p15:clr>
            <a:srgbClr val="F26B43"/>
          </p15:clr>
        </p15:guide>
        <p15:guide id="7" pos="1224">
          <p15:clr>
            <a:srgbClr val="F26B43"/>
          </p15:clr>
        </p15:guide>
        <p15:guide id="8" pos="1512">
          <p15:clr>
            <a:srgbClr val="F26B43"/>
          </p15:clr>
        </p15:guide>
        <p15:guide id="9" pos="1656">
          <p15:clr>
            <a:srgbClr val="F26B43"/>
          </p15:clr>
        </p15:guide>
        <p15:guide id="10" pos="1944">
          <p15:clr>
            <a:srgbClr val="F26B43"/>
          </p15:clr>
        </p15:guide>
        <p15:guide id="11" pos="2088">
          <p15:clr>
            <a:srgbClr val="F26B43"/>
          </p15:clr>
        </p15:guide>
        <p15:guide id="12" pos="2376">
          <p15:clr>
            <a:srgbClr val="F26B43"/>
          </p15:clr>
        </p15:guide>
        <p15:guide id="13" pos="2520">
          <p15:clr>
            <a:srgbClr val="F26B43"/>
          </p15:clr>
        </p15:guide>
        <p15:guide id="14" pos="2808">
          <p15:clr>
            <a:srgbClr val="F26B43"/>
          </p15:clr>
        </p15:guide>
        <p15:guide id="15" pos="2953">
          <p15:clr>
            <a:srgbClr val="F26B43"/>
          </p15:clr>
        </p15:guide>
        <p15:guide id="16" pos="3241">
          <p15:clr>
            <a:srgbClr val="F26B43"/>
          </p15:clr>
        </p15:guide>
        <p15:guide id="17" pos="3385">
          <p15:clr>
            <a:srgbClr val="F26B43"/>
          </p15:clr>
        </p15:guide>
        <p15:guide id="18" pos="3673">
          <p15:clr>
            <a:srgbClr val="F26B43"/>
          </p15:clr>
        </p15:guide>
        <p15:guide id="19" pos="3817">
          <p15:clr>
            <a:srgbClr val="F26B43"/>
          </p15:clr>
        </p15:guide>
        <p15:guide id="20" pos="4105">
          <p15:clr>
            <a:srgbClr val="F26B43"/>
          </p15:clr>
        </p15:guide>
        <p15:guide id="21" pos="4249">
          <p15:clr>
            <a:srgbClr val="F26B43"/>
          </p15:clr>
        </p15:guide>
        <p15:guide id="22" pos="4537">
          <p15:clr>
            <a:srgbClr val="F26B43"/>
          </p15:clr>
        </p15:guide>
        <p15:guide id="23" pos="4681">
          <p15:clr>
            <a:srgbClr val="F26B43"/>
          </p15:clr>
        </p15:guide>
        <p15:guide id="24" pos="4969">
          <p15:clr>
            <a:srgbClr val="F26B43"/>
          </p15:clr>
        </p15:guide>
        <p15:guide id="25" pos="5113">
          <p15:clr>
            <a:srgbClr val="F26B43"/>
          </p15:clr>
        </p15:guide>
        <p15:guide id="26" pos="5401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3241">
          <p15:clr>
            <a:srgbClr val="F26B43"/>
          </p15:clr>
        </p15:guide>
        <p15:guide id="29" orient="horz" pos="144">
          <p15:clr>
            <a:srgbClr val="F26B43"/>
          </p15:clr>
        </p15:guide>
        <p15:guide id="30" orient="horz" pos="576">
          <p15:clr>
            <a:srgbClr val="F26B43"/>
          </p15:clr>
        </p15:guide>
        <p15:guide id="31" orient="horz" pos="648">
          <p15:clr>
            <a:srgbClr val="F26B43"/>
          </p15:clr>
        </p15:guide>
        <p15:guide id="32" orient="horz" pos="1080">
          <p15:clr>
            <a:srgbClr val="F26B43"/>
          </p15:clr>
        </p15:guide>
        <p15:guide id="33" orient="horz" pos="1152">
          <p15:clr>
            <a:srgbClr val="F26B43"/>
          </p15:clr>
        </p15:guide>
        <p15:guide id="34" orient="horz" pos="1584">
          <p15:clr>
            <a:srgbClr val="F26B43"/>
          </p15:clr>
        </p15:guide>
        <p15:guide id="35" orient="horz" pos="1657">
          <p15:clr>
            <a:srgbClr val="F26B43"/>
          </p15:clr>
        </p15:guide>
        <p15:guide id="36" orient="horz" pos="2089">
          <p15:clr>
            <a:srgbClr val="F26B43"/>
          </p15:clr>
        </p15:guide>
        <p15:guide id="37" orient="horz" pos="2161">
          <p15:clr>
            <a:srgbClr val="F26B43"/>
          </p15:clr>
        </p15:guide>
        <p15:guide id="38" orient="horz" pos="2593">
          <p15:clr>
            <a:srgbClr val="F26B43"/>
          </p15:clr>
        </p15:guide>
        <p15:guide id="39" orient="horz" pos="2665">
          <p15:clr>
            <a:srgbClr val="F26B43"/>
          </p15:clr>
        </p15:guide>
        <p15:guide id="40" orient="horz" pos="30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D6A4C-0331-4D24-AEAE-3B70C5410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E5D72-4895-4ADD-A8F5-32D1AB35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00" y="524374"/>
            <a:ext cx="8191782" cy="366832"/>
          </a:xfrm>
        </p:spPr>
        <p:txBody>
          <a:bodyPr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  <a:latin typeface="HurmeGeometricSans1 Regular" panose="020B0500020000000000" pitchFamily="34" charset="0"/>
              </a:rPr>
              <a:t>Supporting our clients, people and community</a:t>
            </a:r>
            <a:endParaRPr lang="en-AU" sz="2400" dirty="0">
              <a:solidFill>
                <a:schemeClr val="accent1"/>
              </a:solidFill>
              <a:latin typeface="HurmeGeometricSans1 Regular" panose="020B050002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D3707-3A31-4ACA-BA0E-A2DA0A77ADB5}"/>
              </a:ext>
            </a:extLst>
          </p:cNvPr>
          <p:cNvSpPr/>
          <p:nvPr/>
        </p:nvSpPr>
        <p:spPr>
          <a:xfrm>
            <a:off x="3033726" y="1518659"/>
            <a:ext cx="3104098" cy="2874597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7" tIns="162028" rIns="270047" rtlCol="0" anchor="t"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Our people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Rapidly scaled remote working technologies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enabling 95% of employees to work flexibly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Coordinated and delivered key projects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including one of the largest successor fund transfers in Australian history 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while working remotely 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Launched 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wellbeing initiatives to support employees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1E41"/>
              </a:solidFill>
              <a:effectLst/>
              <a:highlight>
                <a:srgbClr val="FFFF00"/>
              </a:highlight>
              <a:uLnTx/>
              <a:uFillTx/>
              <a:latin typeface="HurmeGeometricSans1 Light" panose="020B0400020000000000" pitchFamily="34" charset="0"/>
              <a:ea typeface="+mn-ea"/>
              <a:cs typeface="+mn-cs"/>
            </a:endParaRP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Initiated inclusive</a:t>
            </a:r>
            <a:r>
              <a:rPr kumimoji="0" lang="en-AU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 leadership training for senior leaders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001E41"/>
              </a:solidFill>
              <a:effectLst/>
              <a:uLnTx/>
              <a:uFillTx/>
              <a:latin typeface="HurmeGeometricSans1 SemiBold" panose="020B0700020000000000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E17683-7A16-422B-BC4D-DAB133CE5DF1}"/>
              </a:ext>
            </a:extLst>
          </p:cNvPr>
          <p:cNvSpPr/>
          <p:nvPr/>
        </p:nvSpPr>
        <p:spPr>
          <a:xfrm>
            <a:off x="-9331" y="1518659"/>
            <a:ext cx="3043056" cy="287459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7" tIns="162028" rIns="270047" rtlCol="0" anchor="t"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Our clients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Paused home loan repayments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~11% of AMP Bank mortgage clients 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 A$1.8b in early release of super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clients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need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1E41"/>
              </a:solidFill>
              <a:effectLst/>
              <a:uLnTx/>
              <a:uFillTx/>
              <a:latin typeface="HurmeGeometricSans1 Light" panose="020B0400020000000000" pitchFamily="34" charset="0"/>
              <a:ea typeface="+mn-ea"/>
              <a:cs typeface="+mn-cs"/>
            </a:endParaRP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Assisted clients with 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over one million client conversations 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during COVID-19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 </a:t>
            </a:r>
            <a:endParaRPr kumimoji="0" lang="en-GB" sz="800" b="0" i="0" u="none" strike="sngStrike" kern="1200" cap="none" spc="0" normalizeH="0" baseline="0" noProof="0" dirty="0">
              <a:ln>
                <a:noFill/>
              </a:ln>
              <a:solidFill>
                <a:srgbClr val="001E41"/>
              </a:solidFill>
              <a:effectLst/>
              <a:highlight>
                <a:srgbClr val="FFFF00"/>
              </a:highlight>
              <a:uLnTx/>
              <a:uFillTx/>
              <a:latin typeface="HurmeGeometricSans1 Light" panose="020B0400020000000000" pitchFamily="34" charset="0"/>
              <a:ea typeface="+mn-ea"/>
              <a:cs typeface="+mn-cs"/>
            </a:endParaRP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Supported AMP Capital tenants with flexibility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rent payment terms and trading hours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1E41"/>
              </a:solidFill>
              <a:effectLst/>
              <a:uLnTx/>
              <a:uFillTx/>
              <a:latin typeface="HurmeGeometricSans1 Light" panose="020B0400020000000000" pitchFamily="34" charset="0"/>
              <a:ea typeface="+mn-ea"/>
              <a:cs typeface="+mn-cs"/>
            </a:endParaRP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Launched partnership with Good Shepherd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to provide free confidential financial counselling to AMP clients experiencing hardship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FB896-CC78-486D-8AD6-07689FE8C9B4}"/>
              </a:ext>
            </a:extLst>
          </p:cNvPr>
          <p:cNvSpPr/>
          <p:nvPr/>
        </p:nvSpPr>
        <p:spPr>
          <a:xfrm>
            <a:off x="6137824" y="1518659"/>
            <a:ext cx="3008558" cy="2874597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7" tIns="162028" rIns="270047" rtlCol="0" anchor="t"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Our community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Supported COVID-19 impacted charities through emergency A$2m grants program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 Foundation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Delivered A$1m AMP Tomorrow Fund program </a:t>
            </a:r>
            <a:b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extraordinary Australians for seventh year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Employees donated &gt;A$700,000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2020 through payroll giving and fundraising</a:t>
            </a: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Launched Innovate Reconciliation Action Plan (RAP)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, building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progress since the 2019 launch of AMP Capital’s Reflect RAP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1E41"/>
              </a:solidFill>
              <a:effectLst/>
              <a:uLnTx/>
              <a:uFillTx/>
              <a:latin typeface="HurmeGeometricSans1 Light" panose="020B0400020000000000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32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Converted several AMP Capital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infrastructure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 assets to COVID-19 crisis centres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E41"/>
                </a:solidFill>
                <a:effectLst/>
                <a:uLnTx/>
                <a:uFillTx/>
                <a:latin typeface="HurmeGeometricSans1 Light" panose="020B0400020000000000" pitchFamily="34" charset="0"/>
                <a:ea typeface="+mn-ea"/>
                <a:cs typeface="+mn-cs"/>
              </a:rPr>
              <a:t>and community assessment clinics 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CEE7E51-7E23-4088-AF0C-E7AEE2A03641}"/>
              </a:ext>
            </a:extLst>
          </p:cNvPr>
          <p:cNvSpPr txBox="1">
            <a:spLocks/>
          </p:cNvSpPr>
          <p:nvPr/>
        </p:nvSpPr>
        <p:spPr>
          <a:xfrm>
            <a:off x="571600" y="4618295"/>
            <a:ext cx="4022684" cy="35181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urmeGeometricSans1 Light"/>
                <a:ea typeface="+mn-ea"/>
                <a:cs typeface="+mn-cs"/>
              </a:rPr>
              <a:t>Notes:</a:t>
            </a:r>
          </a:p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urmeGeometricSans1 Light"/>
                <a:ea typeface="+mn-ea"/>
                <a:cs typeface="+mn-cs"/>
              </a:rPr>
              <a:t>All data refers to 2020 unless otherwise stated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9C75FD-D735-47B9-BFE9-CFE81F4698B1}"/>
              </a:ext>
            </a:extLst>
          </p:cNvPr>
          <p:cNvSpPr txBox="1"/>
          <p:nvPr/>
        </p:nvSpPr>
        <p:spPr>
          <a:xfrm>
            <a:off x="571599" y="875787"/>
            <a:ext cx="8029205" cy="30687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406BBA"/>
                </a:solidFill>
                <a:effectLst/>
                <a:uLnTx/>
                <a:uFillTx/>
                <a:latin typeface="HurmeGeometricSans1 SemiBold" panose="020B0700020000000000" pitchFamily="34" charset="0"/>
                <a:ea typeface="+mn-ea"/>
                <a:cs typeface="+mn-cs"/>
              </a:rPr>
              <a:t>We invested to support and prioritise the health and wellbeing of our key stakeholders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C687F5E-00DB-4B73-B104-3CAE29FF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070" y="185921"/>
            <a:ext cx="965765" cy="5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C81E3795-C322-4633-916E-888E58CA6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5658"/>
              </p:ext>
            </p:extLst>
          </p:nvPr>
        </p:nvGraphicFramePr>
        <p:xfrm>
          <a:off x="1836490" y="1206274"/>
          <a:ext cx="5472608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74668068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146003931"/>
                    </a:ext>
                  </a:extLst>
                </a:gridCol>
              </a:tblGrid>
              <a:tr h="15524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AU" sz="1400" b="1" kern="1200" dirty="0">
                        <a:solidFill>
                          <a:schemeClr val="tx1"/>
                        </a:solidFill>
                        <a:latin typeface="HurmeGeometricSans1 SemiBold" panose="020B0700020000000000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AU" sz="1400" b="1" kern="120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AMP Australia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wealth management</a:t>
                      </a:r>
                    </a:p>
                    <a:p>
                      <a:pPr marL="0" algn="l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HurmeGeometricSans1 SemiBold" panose="020B0700020000000000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Strong transformation momentum; clients prioritised through COVID-19</a:t>
                      </a:r>
                    </a:p>
                    <a:p>
                      <a:pPr marL="0" algn="l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AU" sz="1400" b="1" kern="1200" dirty="0">
                        <a:solidFill>
                          <a:schemeClr val="tx1"/>
                        </a:solidFill>
                        <a:latin typeface="HurmeGeometricSans1 SemiBold" panose="020B0700020000000000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AU" sz="1400" b="1" kern="120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AMP Capital </a:t>
                      </a:r>
                    </a:p>
                    <a:p>
                      <a:pPr marL="0" algn="r" defTabSz="914400" rtl="0" eaLnBrk="1" latinLnBrk="0" hangingPunct="1"/>
                      <a:r>
                        <a:rPr lang="en-A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Asset Management</a:t>
                      </a:r>
                    </a:p>
                    <a:p>
                      <a:pPr marL="0" algn="r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  <a:lumOff val="75000"/>
                            </a:schemeClr>
                          </a:solidFill>
                          <a:effectLst/>
                          <a:uLnTx/>
                          <a:uFillTx/>
                          <a:latin typeface="HurmeGeometricSans1 SemiBold" panose="020B0700020000000000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Demand for real assets; COVID-19 impacted performance fees, earnings and asset valuations</a:t>
                      </a:r>
                    </a:p>
                    <a:p>
                      <a:pPr marL="0" algn="r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467438"/>
                  </a:ext>
                </a:extLst>
              </a:tr>
              <a:tr h="15524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b="1" kern="120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AMP Australia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AMP Bank</a:t>
                      </a:r>
                    </a:p>
                    <a:p>
                      <a:pPr marL="0" algn="l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HurmeGeometricSans1 SemiBold" panose="020B0700020000000000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COVID-19 provision impacted earnings in 2020; major technology platform renovation delivered, positioning for growth </a:t>
                      </a:r>
                    </a:p>
                    <a:p>
                      <a:pPr marL="0" algn="l" defTabSz="914400" rtl="0" eaLnBrk="1" latinLnBrk="0" hangingPunct="1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kern="120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New Zealand</a:t>
                      </a:r>
                    </a:p>
                    <a:p>
                      <a:pPr algn="r"/>
                      <a:r>
                        <a:rPr lang="en-A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wealth management</a:t>
                      </a:r>
                    </a:p>
                    <a:p>
                      <a:pPr algn="r"/>
                      <a:endParaRPr lang="en-AU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B6AED6"/>
                          </a:solidFill>
                          <a:effectLst/>
                          <a:uLnTx/>
                          <a:uFillTx/>
                          <a:latin typeface="HurmeGeometricSans1 SemiBold" panose="020B0700020000000000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Agile and well positioned for delivery following localisation of operations </a:t>
                      </a:r>
                    </a:p>
                    <a:p>
                      <a:pPr algn="r"/>
                      <a:r>
                        <a:rPr lang="en-AU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7773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10DE3F2-BE58-498E-A811-BC6A0884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547688"/>
            <a:ext cx="8191500" cy="366712"/>
          </a:xfrm>
        </p:spPr>
        <p:txBody>
          <a:bodyPr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  <a:latin typeface="HurmeGeometricSans1 Regular" panose="020B0500020000000000" pitchFamily="34" charset="0"/>
              </a:rPr>
              <a:t>2020 business unit performance</a:t>
            </a:r>
            <a:endParaRPr lang="en-AU" sz="2400" dirty="0">
              <a:solidFill>
                <a:schemeClr val="accent1"/>
              </a:solidFill>
              <a:latin typeface="HurmeGeometricSans1 Regular" panose="020B050002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5B185-B3A2-4E31-BE3E-AE77BDB7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70" y="1492424"/>
            <a:ext cx="2214535" cy="310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1BCF4-5A53-432C-BE3F-05E66DA30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53" y="1492424"/>
            <a:ext cx="2136288" cy="307893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9E5F0C-9D5F-4855-BA99-93FE8C820755}"/>
              </a:ext>
            </a:extLst>
          </p:cNvPr>
          <p:cNvSpPr txBox="1">
            <a:spLocks/>
          </p:cNvSpPr>
          <p:nvPr/>
        </p:nvSpPr>
        <p:spPr>
          <a:xfrm>
            <a:off x="566738" y="4603503"/>
            <a:ext cx="7414292" cy="35181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j-lt"/>
            </a:endParaRPr>
          </a:p>
          <a:p>
            <a:pPr marL="93692" marR="284554" lvl="0" indent="-93692" defTabSz="1030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5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</a:rPr>
              <a:t>The AMP Capital business unit results and any other impacted line items are shown net of minority interests. AMP regained 100% ownership of AMP Capital and MUTB’s minority interest consequently ceased on 1 September 2020.</a:t>
            </a:r>
          </a:p>
        </p:txBody>
      </p:sp>
    </p:spTree>
    <p:extLst>
      <p:ext uri="{BB962C8B-B14F-4D97-AF65-F5344CB8AC3E}">
        <p14:creationId xmlns:p14="http://schemas.microsoft.com/office/powerpoint/2010/main" val="353009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C027D92-CBA0-4CD5-9DEC-363D919AC866}"/>
              </a:ext>
            </a:extLst>
          </p:cNvPr>
          <p:cNvGraphicFramePr>
            <a:graphicFrameLocks noGrp="1"/>
          </p:cNvGraphicFramePr>
          <p:nvPr/>
        </p:nvGraphicFramePr>
        <p:xfrm>
          <a:off x="573652" y="1503960"/>
          <a:ext cx="8018560" cy="1528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179">
                  <a:extLst>
                    <a:ext uri="{9D8B030D-6E8A-4147-A177-3AD203B41FA5}">
                      <a16:colId xmlns:a16="http://schemas.microsoft.com/office/drawing/2014/main" val="4257077583"/>
                    </a:ext>
                  </a:extLst>
                </a:gridCol>
                <a:gridCol w="1602090">
                  <a:extLst>
                    <a:ext uri="{9D8B030D-6E8A-4147-A177-3AD203B41FA5}">
                      <a16:colId xmlns:a16="http://schemas.microsoft.com/office/drawing/2014/main" val="2898732355"/>
                    </a:ext>
                  </a:extLst>
                </a:gridCol>
                <a:gridCol w="1598110">
                  <a:extLst>
                    <a:ext uri="{9D8B030D-6E8A-4147-A177-3AD203B41FA5}">
                      <a16:colId xmlns:a16="http://schemas.microsoft.com/office/drawing/2014/main" val="4098982812"/>
                    </a:ext>
                  </a:extLst>
                </a:gridCol>
                <a:gridCol w="1602090">
                  <a:extLst>
                    <a:ext uri="{9D8B030D-6E8A-4147-A177-3AD203B41FA5}">
                      <a16:colId xmlns:a16="http://schemas.microsoft.com/office/drawing/2014/main" val="1040496693"/>
                    </a:ext>
                  </a:extLst>
                </a:gridCol>
                <a:gridCol w="1602091">
                  <a:extLst>
                    <a:ext uri="{9D8B030D-6E8A-4147-A177-3AD203B41FA5}">
                      <a16:colId xmlns:a16="http://schemas.microsoft.com/office/drawing/2014/main" val="1822612048"/>
                    </a:ext>
                  </a:extLst>
                </a:gridCol>
              </a:tblGrid>
              <a:tr h="13222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67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  <a:t>Australian Wealth Management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Simpler client-led wealth</a:t>
                      </a:r>
                      <a:b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manager with tailored offering to meet the needs of Australians</a:t>
                      </a:r>
                    </a:p>
                  </a:txBody>
                  <a:tcPr marL="108019" marR="108019" marT="189033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560" rtl="0" eaLnBrk="1" latinLnBrk="0" hangingPunct="1">
                        <a:lnSpc>
                          <a:spcPts val="1400"/>
                        </a:lnSpc>
                        <a:spcAft>
                          <a:spcPts val="567"/>
                        </a:spcAft>
                      </a:pPr>
                      <a:r>
                        <a:rPr lang="en-AU" sz="1100" b="0" kern="120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AMP Bank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Technology enabled </a:t>
                      </a:r>
                      <a:b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challenger bank that</a:t>
                      </a:r>
                      <a:b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integrates with clients’  wealth management needs</a:t>
                      </a:r>
                    </a:p>
                  </a:txBody>
                  <a:tcPr marL="108019" marR="108019" marT="189033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56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67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noProof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AMP Capital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Leading global asset </a:t>
                      </a:r>
                      <a:b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manager expanding private markets through differentiated active</a:t>
                      </a:r>
                      <a:b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management capabilities</a:t>
                      </a:r>
                    </a:p>
                  </a:txBody>
                  <a:tcPr marL="108019" marR="108019" marT="189033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56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67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noProof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New Zealand Wealth Management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Leading wealth manager and general insurance provider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19" marR="108019" marT="189033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56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67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noProof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  <a:ea typeface="+mn-ea"/>
                          <a:cs typeface="+mn-cs"/>
                        </a:rPr>
                        <a:t>Partnerships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Strategic partnerships giving access to diversified shareholder returns and strategic growth opportunities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8019" marR="108019" marT="189033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39986"/>
                  </a:ext>
                </a:extLst>
              </a:tr>
            </a:tbl>
          </a:graphicData>
        </a:graphic>
      </p:graphicFrame>
      <p:sp>
        <p:nvSpPr>
          <p:cNvPr id="2" name="btfpLayoutConfig" hidden="1"/>
          <p:cNvSpPr txBox="1"/>
          <p:nvPr/>
        </p:nvSpPr>
        <p:spPr>
          <a:xfrm>
            <a:off x="1152131" y="9430"/>
            <a:ext cx="6669816" cy="1077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" dirty="0">
                <a:solidFill>
                  <a:srgbClr val="FFFFFF">
                    <a:alpha val="0"/>
                  </a:srgbClr>
                </a:solidFill>
                <a:latin typeface="Century Gothic" panose="020B0502020202020204" pitchFamily="34" charset="0"/>
              </a:rPr>
              <a:t>overall_1_132090351703926483 columns_1_132090351703926483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0CD366-1603-4B77-8FA1-5B856C61E244}"/>
              </a:ext>
            </a:extLst>
          </p:cNvPr>
          <p:cNvGrpSpPr/>
          <p:nvPr/>
        </p:nvGrpSpPr>
        <p:grpSpPr>
          <a:xfrm>
            <a:off x="568292" y="3135538"/>
            <a:ext cx="8002390" cy="1380915"/>
            <a:chOff x="716309" y="4355029"/>
            <a:chExt cx="10751826" cy="18409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343B39-2B98-46F4-8E6F-2D9B4D728675}"/>
                </a:ext>
              </a:extLst>
            </p:cNvPr>
            <p:cNvSpPr txBox="1"/>
            <p:nvPr/>
          </p:nvSpPr>
          <p:spPr>
            <a:xfrm>
              <a:off x="719067" y="4863746"/>
              <a:ext cx="10749068" cy="397321"/>
            </a:xfrm>
            <a:prstGeom prst="rect">
              <a:avLst/>
            </a:prstGeom>
            <a:solidFill>
              <a:srgbClr val="E6E7E8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  <a:defRPr/>
              </a:pPr>
              <a:r>
                <a:rPr lang="en-AU" sz="1000" dirty="0">
                  <a:solidFill>
                    <a:srgbClr val="231F20"/>
                  </a:solidFill>
                  <a:latin typeface="+mj-lt"/>
                </a:rPr>
                <a:t>Redefining the business portfolio by shifting capital allocation to higher growth, higher return assets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2A57A0-E12F-4809-B400-68048DE0C0D6}"/>
                </a:ext>
              </a:extLst>
            </p:cNvPr>
            <p:cNvSpPr txBox="1"/>
            <p:nvPr/>
          </p:nvSpPr>
          <p:spPr>
            <a:xfrm>
              <a:off x="719066" y="5331571"/>
              <a:ext cx="10749067" cy="397025"/>
            </a:xfrm>
            <a:prstGeom prst="rect">
              <a:avLst/>
            </a:prstGeom>
            <a:solidFill>
              <a:srgbClr val="E6E7E8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  <a:defRPr/>
              </a:pPr>
              <a:r>
                <a:rPr lang="en-AU" sz="1000" dirty="0">
                  <a:solidFill>
                    <a:srgbClr val="231F20"/>
                  </a:solidFill>
                  <a:latin typeface="+mj-lt"/>
                </a:rPr>
                <a:t>Disentangling the value chain to enable operational efficiency and improved cost management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EC4CA5-B8CD-4867-B5A4-29DEF94089FB}"/>
                </a:ext>
              </a:extLst>
            </p:cNvPr>
            <p:cNvSpPr txBox="1"/>
            <p:nvPr/>
          </p:nvSpPr>
          <p:spPr>
            <a:xfrm>
              <a:off x="716915" y="5799099"/>
              <a:ext cx="10746776" cy="396831"/>
            </a:xfrm>
            <a:prstGeom prst="rect">
              <a:avLst/>
            </a:prstGeom>
            <a:solidFill>
              <a:srgbClr val="E6E7E8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latin typeface="+mj-lt"/>
                </a:rPr>
                <a:t>Strengthening our culture to drive accountability, inclusion and high-performance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8348CD-E521-44CD-86F2-FF70E06E2B6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09" y="4537901"/>
              <a:ext cx="10737985" cy="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BFE24B-10AD-48CA-A1D6-54A0895D8B71}"/>
                </a:ext>
              </a:extLst>
            </p:cNvPr>
            <p:cNvSpPr txBox="1"/>
            <p:nvPr/>
          </p:nvSpPr>
          <p:spPr>
            <a:xfrm>
              <a:off x="3625160" y="4355029"/>
              <a:ext cx="4731437" cy="3116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3006">
                <a:lnSpc>
                  <a:spcPts val="1700"/>
                </a:lnSpc>
                <a:defRPr/>
              </a:pPr>
              <a:r>
                <a:rPr lang="en-AU" sz="1400" dirty="0">
                  <a:latin typeface="+mj-lt"/>
                </a:rPr>
                <a:t>Enablers of long-term shareholder value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1407D8C-E93D-4764-BE15-FD403B63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81" y="548074"/>
            <a:ext cx="7911692" cy="366832"/>
          </a:xfrm>
        </p:spPr>
        <p:txBody>
          <a:bodyPr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  <a:latin typeface="HurmeGeometricSans1 Regular" panose="020B0500020000000000" pitchFamily="34" charset="0"/>
              </a:rPr>
              <a:t>Reinventing AMP</a:t>
            </a:r>
            <a:br>
              <a:rPr lang="en-GB" sz="2250" dirty="0">
                <a:latin typeface="+mj-lt"/>
              </a:rPr>
            </a:br>
            <a:endParaRPr lang="en-AU" sz="225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879642-63AB-4FF6-B286-2FD622A0AA5C}"/>
              </a:ext>
            </a:extLst>
          </p:cNvPr>
          <p:cNvSpPr txBox="1"/>
          <p:nvPr/>
        </p:nvSpPr>
        <p:spPr>
          <a:xfrm>
            <a:off x="477846" y="907630"/>
            <a:ext cx="7875821" cy="306878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758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>
                <a:solidFill>
                  <a:schemeClr val="accent2"/>
                </a:solidFill>
                <a:latin typeface="HurmeGeometricSans1 SemiBold" panose="020B0700020000000000" pitchFamily="34" charset="0"/>
              </a:rPr>
              <a:t>Refocusing our portfolio to higher growth, higher return businesses</a:t>
            </a:r>
            <a:endParaRPr lang="en-AU" sz="1200" dirty="0">
              <a:solidFill>
                <a:schemeClr val="accent2"/>
              </a:solidFill>
              <a:latin typeface="HurmeGeometricSans1 SemiBold" panose="020B07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924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198DC3-B8BE-415D-BABC-512AC1561D9B}"/>
              </a:ext>
            </a:extLst>
          </p:cNvPr>
          <p:cNvGraphicFramePr>
            <a:graphicFrameLocks noGrp="1"/>
          </p:cNvGraphicFramePr>
          <p:nvPr/>
        </p:nvGraphicFramePr>
        <p:xfrm>
          <a:off x="566569" y="1504369"/>
          <a:ext cx="8007420" cy="324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08">
                  <a:extLst>
                    <a:ext uri="{9D8B030D-6E8A-4147-A177-3AD203B41FA5}">
                      <a16:colId xmlns:a16="http://schemas.microsoft.com/office/drawing/2014/main" val="1796332806"/>
                    </a:ext>
                  </a:extLst>
                </a:gridCol>
                <a:gridCol w="5294186">
                  <a:extLst>
                    <a:ext uri="{9D8B030D-6E8A-4147-A177-3AD203B41FA5}">
                      <a16:colId xmlns:a16="http://schemas.microsoft.com/office/drawing/2014/main" val="495194429"/>
                    </a:ext>
                  </a:extLst>
                </a:gridCol>
                <a:gridCol w="1129426">
                  <a:extLst>
                    <a:ext uri="{9D8B030D-6E8A-4147-A177-3AD203B41FA5}">
                      <a16:colId xmlns:a16="http://schemas.microsoft.com/office/drawing/2014/main" val="3000870848"/>
                    </a:ext>
                  </a:extLst>
                </a:gridCol>
              </a:tblGrid>
              <a:tr h="324589">
                <a:tc rowSpan="2"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9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  <a:t>Simplify portfolio</a:t>
                      </a:r>
                    </a:p>
                  </a:txBody>
                  <a:tcPr marL="0" marR="0" marT="94516" marB="94516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Complete sale of AMP Life by 30 June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123435"/>
                  </a:ext>
                </a:extLst>
              </a:tr>
              <a:tr h="324589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600" b="0" dirty="0">
                        <a:solidFill>
                          <a:schemeClr val="bg1"/>
                        </a:solidFill>
                        <a:latin typeface="HurmeGeometricSans1 SemiBold" panose="020B0700020000000000" pitchFamily="34" charset="0"/>
                      </a:endParaRPr>
                    </a:p>
                  </a:txBody>
                  <a:tcPr marL="0" marR="0" marT="126000" marB="12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Update on New Zealand wealth management divestment process at or before 1H 20</a:t>
                      </a: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022192"/>
                  </a:ext>
                </a:extLst>
              </a:tr>
              <a:tr h="324589">
                <a:tc rowSpan="4">
                  <a:txBody>
                    <a:bodyPr/>
                    <a:lstStyle/>
                    <a:p>
                      <a:pPr marL="108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9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  <a:t>Reinvent wealth management in Australia</a:t>
                      </a:r>
                    </a:p>
                  </a:txBody>
                  <a:tcPr marL="0" marR="0" marT="94516" marB="94516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Continued focus on reshaping advice to be more professional, compliant and productive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389578"/>
                  </a:ext>
                </a:extLst>
              </a:tr>
              <a:tr h="324589">
                <a:tc vMerge="1"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chemeClr val="bg1"/>
                        </a:solidFill>
                        <a:latin typeface="HurmeGeometricSans1 SemiBold" panose="020B0700020000000000" pitchFamily="34" charset="0"/>
                      </a:endParaRPr>
                    </a:p>
                  </a:txBody>
                  <a:tcPr marL="0" marR="0" marT="126000" marB="12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 stage one of superannuation product and platform simplification 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873400"/>
                  </a:ext>
                </a:extLst>
              </a:tr>
              <a:tr h="324589">
                <a:tc vMerge="1"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chemeClr val="bg1"/>
                        </a:solidFill>
                        <a:latin typeface="HurmeGeometricSans1 SemiBold" panose="020B0700020000000000" pitchFamily="34" charset="0"/>
                      </a:endParaRPr>
                    </a:p>
                  </a:txBody>
                  <a:tcPr marL="0" marR="0" marT="126000" marB="12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Maintain platform growth trajectory; continue investment in platform, enhance EFA proposition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90552"/>
                  </a:ext>
                </a:extLst>
              </a:tr>
              <a:tr h="324589">
                <a:tc vMerge="1"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chemeClr val="bg1"/>
                        </a:solidFill>
                        <a:latin typeface="HurmeGeometricSans1 SemiBold" panose="020B0700020000000000" pitchFamily="34" charset="0"/>
                      </a:endParaRPr>
                    </a:p>
                  </a:txBody>
                  <a:tcPr marL="0" marR="0" marT="126000" marB="12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Complete AMP Bank platform modernisation, enabling scaled growth beyond FY 20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491801"/>
                  </a:ext>
                </a:extLst>
              </a:tr>
              <a:tr h="323719"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9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  <a:t>Grow asset management</a:t>
                      </a:r>
                    </a:p>
                  </a:txBody>
                  <a:tcPr marL="0" marR="0" marT="72913" marB="7291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Deploy committed capital, continue to expand global footprint for next round of client fundraisings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8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35934"/>
                  </a:ext>
                </a:extLst>
              </a:tr>
              <a:tr h="324589">
                <a:tc rowSpan="3"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9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  <a:t>Create a simpler, </a:t>
                      </a:r>
                      <a:br>
                        <a:rPr lang="en-AU" sz="9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</a:br>
                      <a:r>
                        <a:rPr lang="en-AU" sz="900" b="0" dirty="0">
                          <a:solidFill>
                            <a:schemeClr val="tx1"/>
                          </a:solidFill>
                          <a:latin typeface="HurmeGeometricSans1 SemiBold" panose="020B0700020000000000" pitchFamily="34" charset="0"/>
                        </a:rPr>
                        <a:t>leaner business</a:t>
                      </a:r>
                    </a:p>
                  </a:txBody>
                  <a:tcPr marL="68592" marR="68592" marT="34296" marB="34296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 A$140m cumulative gross savings; establish end-to-end businesses across AMP group 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123508"/>
                  </a:ext>
                </a:extLst>
              </a:tr>
              <a:tr h="324589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600" b="0" dirty="0">
                        <a:solidFill>
                          <a:schemeClr val="bg1"/>
                        </a:solidFill>
                        <a:latin typeface="HurmeGeometricSans1 SemiBold" panose="020B0700020000000000" pitchFamily="34" charset="0"/>
                      </a:endParaRPr>
                    </a:p>
                  </a:txBody>
                  <a:tcPr marL="0" marR="0" marT="126000" marB="12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Complete the investment of A$100m (pre-tax) in risk, governance and controls by end of FY 20 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828447"/>
                  </a:ext>
                </a:extLst>
              </a:tr>
              <a:tr h="324589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Drive cultural change focusing on accountability and execution</a:t>
                      </a:r>
                    </a:p>
                  </a:txBody>
                  <a:tcPr marL="180062" marR="36012" marT="72025" marB="7202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 panose="020B0502020202020204" pitchFamily="34" charset="0"/>
                      </a:endParaRPr>
                    </a:p>
                  </a:txBody>
                  <a:tcPr marL="91472" marR="9147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481588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A17A2F99-F424-4DAB-840E-80B9F2BF3BEE}"/>
              </a:ext>
            </a:extLst>
          </p:cNvPr>
          <p:cNvSpPr txBox="1"/>
          <p:nvPr/>
        </p:nvSpPr>
        <p:spPr>
          <a:xfrm>
            <a:off x="485926" y="980992"/>
            <a:ext cx="7324701" cy="306878"/>
          </a:xfrm>
          <a:prstGeom prst="rect">
            <a:avLst/>
          </a:prstGeom>
        </p:spPr>
        <p:txBody>
          <a:bodyPr vert="horz" lIns="68604" tIns="34302" rIns="68604" bIns="34302" rtlCol="0" anchor="t"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AU" sz="1200" dirty="0">
                <a:solidFill>
                  <a:schemeClr val="accent2"/>
                </a:solidFill>
                <a:latin typeface="HurmeGeometricSans1 SemiBold" panose="020B0700020000000000" pitchFamily="34" charset="0"/>
              </a:rPr>
              <a:t>Delivered 90% of 2020 market commitments while navigating significant market disruption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631065-C514-4A73-9F62-CC709B5517C6}"/>
              </a:ext>
            </a:extLst>
          </p:cNvPr>
          <p:cNvSpPr txBox="1">
            <a:spLocks/>
          </p:cNvSpPr>
          <p:nvPr/>
        </p:nvSpPr>
        <p:spPr>
          <a:xfrm>
            <a:off x="477048" y="106363"/>
            <a:ext cx="6061113" cy="415393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7B120-80AA-4885-A9C0-8674C700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50" dirty="0">
                <a:latin typeface="+mj-lt"/>
              </a:rPr>
              <a:t>Progress update towards reinventing AMP</a:t>
            </a:r>
            <a:endParaRPr lang="en-AU" sz="2250" dirty="0"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29EF8AE-B5C6-42BB-AC76-AE63392B407A}"/>
              </a:ext>
            </a:extLst>
          </p:cNvPr>
          <p:cNvSpPr/>
          <p:nvPr/>
        </p:nvSpPr>
        <p:spPr>
          <a:xfrm>
            <a:off x="7778513" y="1375475"/>
            <a:ext cx="84331" cy="7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8CFBD4-EEC5-41BC-BF43-DD2202B0297B}"/>
              </a:ext>
            </a:extLst>
          </p:cNvPr>
          <p:cNvSpPr/>
          <p:nvPr/>
        </p:nvSpPr>
        <p:spPr>
          <a:xfrm>
            <a:off x="8215334" y="1375475"/>
            <a:ext cx="81735" cy="767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Title 6">
            <a:extLst>
              <a:ext uri="{FF2B5EF4-FFF2-40B4-BE49-F238E27FC236}">
                <a16:creationId xmlns:a16="http://schemas.microsoft.com/office/drawing/2014/main" id="{9713C06B-1A5A-4C3F-B75D-81F66CFFCACD}"/>
              </a:ext>
            </a:extLst>
          </p:cNvPr>
          <p:cNvSpPr txBox="1">
            <a:spLocks/>
          </p:cNvSpPr>
          <p:nvPr/>
        </p:nvSpPr>
        <p:spPr>
          <a:xfrm>
            <a:off x="7438082" y="1319278"/>
            <a:ext cx="756263" cy="189142"/>
          </a:xfrm>
          <a:prstGeom prst="rect">
            <a:avLst/>
          </a:prstGeom>
        </p:spPr>
        <p:txBody>
          <a:bodyPr vert="horz" lIns="68604" tIns="34302" rIns="68604" bIns="34302" rtlCol="0" anchor="ctr">
            <a:norm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1H 20</a:t>
            </a:r>
          </a:p>
        </p:txBody>
      </p:sp>
      <p:sp>
        <p:nvSpPr>
          <p:cNvPr id="65" name="Title 6">
            <a:extLst>
              <a:ext uri="{FF2B5EF4-FFF2-40B4-BE49-F238E27FC236}">
                <a16:creationId xmlns:a16="http://schemas.microsoft.com/office/drawing/2014/main" id="{99B33B92-281B-4256-A340-7371B15F89D8}"/>
              </a:ext>
            </a:extLst>
          </p:cNvPr>
          <p:cNvSpPr txBox="1">
            <a:spLocks/>
          </p:cNvSpPr>
          <p:nvPr/>
        </p:nvSpPr>
        <p:spPr>
          <a:xfrm>
            <a:off x="7883834" y="1319278"/>
            <a:ext cx="756263" cy="189142"/>
          </a:xfrm>
          <a:prstGeom prst="rect">
            <a:avLst/>
          </a:prstGeom>
        </p:spPr>
        <p:txBody>
          <a:bodyPr vert="horz" lIns="68604" tIns="34302" rIns="68604" bIns="34302" rtlCol="0" anchor="ctr">
            <a:norm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2H 20</a:t>
            </a:r>
          </a:p>
        </p:txBody>
      </p:sp>
      <p:sp>
        <p:nvSpPr>
          <p:cNvPr id="66" name="Title 6">
            <a:extLst>
              <a:ext uri="{FF2B5EF4-FFF2-40B4-BE49-F238E27FC236}">
                <a16:creationId xmlns:a16="http://schemas.microsoft.com/office/drawing/2014/main" id="{4F20D516-1A79-4AC0-80DA-A952909147EA}"/>
              </a:ext>
            </a:extLst>
          </p:cNvPr>
          <p:cNvSpPr txBox="1">
            <a:spLocks/>
          </p:cNvSpPr>
          <p:nvPr/>
        </p:nvSpPr>
        <p:spPr>
          <a:xfrm>
            <a:off x="7291471" y="1017358"/>
            <a:ext cx="1363735" cy="337998"/>
          </a:xfrm>
          <a:prstGeom prst="rect">
            <a:avLst/>
          </a:prstGeom>
        </p:spPr>
        <p:txBody>
          <a:bodyPr vert="horz" lIns="68604" tIns="34302" rIns="68604" bIns="34302" rtlCol="0" anchor="b"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Our progress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E4DAF1D-D088-4837-AF7E-93207DAC6F58}"/>
              </a:ext>
            </a:extLst>
          </p:cNvPr>
          <p:cNvSpPr/>
          <p:nvPr/>
        </p:nvSpPr>
        <p:spPr>
          <a:xfrm>
            <a:off x="7505811" y="2547616"/>
            <a:ext cx="1068287" cy="184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69E8A1C-B9DA-4325-864D-F44232CE4C14}"/>
              </a:ext>
            </a:extLst>
          </p:cNvPr>
          <p:cNvSpPr/>
          <p:nvPr/>
        </p:nvSpPr>
        <p:spPr>
          <a:xfrm>
            <a:off x="7505811" y="1570698"/>
            <a:ext cx="1068287" cy="184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43108D1-88F1-4A58-A467-2B05D1704BCA}"/>
              </a:ext>
            </a:extLst>
          </p:cNvPr>
          <p:cNvSpPr/>
          <p:nvPr/>
        </p:nvSpPr>
        <p:spPr>
          <a:xfrm>
            <a:off x="7505811" y="1899748"/>
            <a:ext cx="1068287" cy="184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50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9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4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98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4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96" algn="l" defTabSz="457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976AD12-7801-42E8-83B6-FB2E3C09AD89}"/>
              </a:ext>
            </a:extLst>
          </p:cNvPr>
          <p:cNvGrpSpPr/>
          <p:nvPr/>
        </p:nvGrpSpPr>
        <p:grpSpPr>
          <a:xfrm>
            <a:off x="7505811" y="2211246"/>
            <a:ext cx="1068287" cy="205467"/>
            <a:chOff x="10005865" y="2984360"/>
            <a:chExt cx="1424135" cy="2739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C88D805-FDEF-4B5B-87FC-EA37CF573EDF}"/>
                </a:ext>
              </a:extLst>
            </p:cNvPr>
            <p:cNvSpPr/>
            <p:nvPr/>
          </p:nvSpPr>
          <p:spPr>
            <a:xfrm>
              <a:off x="10005865" y="2995314"/>
              <a:ext cx="1424135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EB0F4A8-1FDE-4A76-9793-BA7FBBAFD284}"/>
                </a:ext>
              </a:extLst>
            </p:cNvPr>
            <p:cNvSpPr/>
            <p:nvPr/>
          </p:nvSpPr>
          <p:spPr>
            <a:xfrm>
              <a:off x="10908405" y="2994920"/>
              <a:ext cx="521450" cy="2527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82FB8AA-285F-4A60-9B70-26F0725E0E48}"/>
                </a:ext>
              </a:extLst>
            </p:cNvPr>
            <p:cNvCxnSpPr>
              <a:cxnSpLocks/>
            </p:cNvCxnSpPr>
            <p:nvPr/>
          </p:nvCxnSpPr>
          <p:spPr>
            <a:xfrm>
              <a:off x="10908404" y="2984360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FAD5269-3BFF-4A42-A2CC-FDCCD2E5B9B7}"/>
              </a:ext>
            </a:extLst>
          </p:cNvPr>
          <p:cNvGrpSpPr/>
          <p:nvPr/>
        </p:nvGrpSpPr>
        <p:grpSpPr>
          <a:xfrm>
            <a:off x="7505811" y="2846294"/>
            <a:ext cx="1068287" cy="224616"/>
            <a:chOff x="10005865" y="3797532"/>
            <a:chExt cx="1424135" cy="29943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5CB9886-77D4-48BE-A82C-57C1A01B3036}"/>
                </a:ext>
              </a:extLst>
            </p:cNvPr>
            <p:cNvGrpSpPr/>
            <p:nvPr/>
          </p:nvGrpSpPr>
          <p:grpSpPr>
            <a:xfrm>
              <a:off x="10005865" y="3824995"/>
              <a:ext cx="1424135" cy="252000"/>
              <a:chOff x="7328984" y="2666395"/>
              <a:chExt cx="1296000" cy="192522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57CA796-76EA-47D3-8AE9-89D8CBC42E62}"/>
                  </a:ext>
                </a:extLst>
              </p:cNvPr>
              <p:cNvSpPr/>
              <p:nvPr/>
            </p:nvSpPr>
            <p:spPr>
              <a:xfrm>
                <a:off x="7328984" y="2666395"/>
                <a:ext cx="1296000" cy="1925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5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99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2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74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9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7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8857AED-CF91-4603-90E2-900470E1F87A}"/>
                  </a:ext>
                </a:extLst>
              </p:cNvPr>
              <p:cNvSpPr/>
              <p:nvPr/>
            </p:nvSpPr>
            <p:spPr>
              <a:xfrm>
                <a:off x="8146895" y="2666395"/>
                <a:ext cx="478089" cy="19252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5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99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2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74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9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7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D0E219A-8FAE-4532-8F86-450F3B7AE7E1}"/>
                </a:ext>
              </a:extLst>
            </p:cNvPr>
            <p:cNvCxnSpPr>
              <a:cxnSpLocks/>
            </p:cNvCxnSpPr>
            <p:nvPr/>
          </p:nvCxnSpPr>
          <p:spPr>
            <a:xfrm>
              <a:off x="10904642" y="3797532"/>
              <a:ext cx="0" cy="29943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87AD11B-BB87-4041-AFFA-BA7E2F6B6DDF}"/>
              </a:ext>
            </a:extLst>
          </p:cNvPr>
          <p:cNvGrpSpPr/>
          <p:nvPr/>
        </p:nvGrpSpPr>
        <p:grpSpPr>
          <a:xfrm>
            <a:off x="7505811" y="3186261"/>
            <a:ext cx="1068287" cy="205467"/>
            <a:chOff x="10005865" y="4251428"/>
            <a:chExt cx="1424135" cy="27390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3F846CE-A6E1-4C05-90E0-A56B62D469C1}"/>
                </a:ext>
              </a:extLst>
            </p:cNvPr>
            <p:cNvGrpSpPr/>
            <p:nvPr/>
          </p:nvGrpSpPr>
          <p:grpSpPr>
            <a:xfrm>
              <a:off x="10005865" y="4258056"/>
              <a:ext cx="1424135" cy="252000"/>
              <a:chOff x="7328984" y="3022885"/>
              <a:chExt cx="1296000" cy="192522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A0DF99A-C1D3-4518-90D8-C8C6A23FC765}"/>
                  </a:ext>
                </a:extLst>
              </p:cNvPr>
              <p:cNvSpPr/>
              <p:nvPr/>
            </p:nvSpPr>
            <p:spPr>
              <a:xfrm>
                <a:off x="7328984" y="3022885"/>
                <a:ext cx="1296000" cy="1925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5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99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2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74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9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7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4AE5528-95F4-418E-B798-9A11E2275B83}"/>
                  </a:ext>
                </a:extLst>
              </p:cNvPr>
              <p:cNvSpPr/>
              <p:nvPr/>
            </p:nvSpPr>
            <p:spPr>
              <a:xfrm>
                <a:off x="8150318" y="3022885"/>
                <a:ext cx="474665" cy="19252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50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99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24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98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74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96" algn="l" defTabSz="4572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7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A255CB6-713D-473E-90E9-10AB6AAFE7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04643" y="4251428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388DA01-FB94-4B9D-8BAA-390104AD98B0}"/>
              </a:ext>
            </a:extLst>
          </p:cNvPr>
          <p:cNvGrpSpPr/>
          <p:nvPr/>
        </p:nvGrpSpPr>
        <p:grpSpPr>
          <a:xfrm>
            <a:off x="7505811" y="4165000"/>
            <a:ext cx="1068286" cy="205467"/>
            <a:chOff x="10001250" y="5613245"/>
            <a:chExt cx="1424134" cy="27390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CF6037D-6FD9-458E-B402-4798E3E968FF}"/>
                </a:ext>
              </a:extLst>
            </p:cNvPr>
            <p:cNvSpPr/>
            <p:nvPr/>
          </p:nvSpPr>
          <p:spPr>
            <a:xfrm>
              <a:off x="10001250" y="5613245"/>
              <a:ext cx="1424134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477E05D-AED2-4C75-814A-0E59460F108D}"/>
                </a:ext>
              </a:extLst>
            </p:cNvPr>
            <p:cNvSpPr/>
            <p:nvPr/>
          </p:nvSpPr>
          <p:spPr>
            <a:xfrm>
              <a:off x="11107864" y="5613245"/>
              <a:ext cx="317518" cy="25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0BC35C7-B31D-4C28-8799-AA0845A156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07864" y="561324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5EF719-0C9D-4167-ADA5-D52E4255BC64}"/>
              </a:ext>
            </a:extLst>
          </p:cNvPr>
          <p:cNvGrpSpPr/>
          <p:nvPr/>
        </p:nvGrpSpPr>
        <p:grpSpPr>
          <a:xfrm>
            <a:off x="7497738" y="3513401"/>
            <a:ext cx="1076360" cy="189033"/>
            <a:chOff x="10005866" y="4859827"/>
            <a:chExt cx="1434898" cy="25200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2FD2409-CCF2-4F06-B154-DF74B9AB7463}"/>
                </a:ext>
              </a:extLst>
            </p:cNvPr>
            <p:cNvSpPr/>
            <p:nvPr/>
          </p:nvSpPr>
          <p:spPr>
            <a:xfrm>
              <a:off x="10005866" y="4859827"/>
              <a:ext cx="898778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695A7F9-A3DA-4FEB-BE41-825514351E4E}"/>
                </a:ext>
              </a:extLst>
            </p:cNvPr>
            <p:cNvSpPr/>
            <p:nvPr/>
          </p:nvSpPr>
          <p:spPr>
            <a:xfrm>
              <a:off x="10919168" y="4859827"/>
              <a:ext cx="521596" cy="25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0159EB4-42FE-41A7-B5F0-4B709065F0A8}"/>
              </a:ext>
            </a:extLst>
          </p:cNvPr>
          <p:cNvCxnSpPr>
            <a:cxnSpLocks/>
          </p:cNvCxnSpPr>
          <p:nvPr/>
        </p:nvCxnSpPr>
        <p:spPr>
          <a:xfrm>
            <a:off x="8180011" y="3527694"/>
            <a:ext cx="0" cy="20546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1EB3D-0280-473E-915B-0063A9EBE12B}"/>
              </a:ext>
            </a:extLst>
          </p:cNvPr>
          <p:cNvGrpSpPr/>
          <p:nvPr/>
        </p:nvGrpSpPr>
        <p:grpSpPr>
          <a:xfrm>
            <a:off x="7505810" y="3825588"/>
            <a:ext cx="1064824" cy="205467"/>
            <a:chOff x="10006008" y="5144795"/>
            <a:chExt cx="1419519" cy="27390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16C9C54-231D-4079-95F4-9F9CE13684E1}"/>
                </a:ext>
              </a:extLst>
            </p:cNvPr>
            <p:cNvSpPr/>
            <p:nvPr/>
          </p:nvSpPr>
          <p:spPr>
            <a:xfrm>
              <a:off x="10006008" y="5165387"/>
              <a:ext cx="499468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A524446-48D3-418F-B3BE-31FC8E4B7622}"/>
                </a:ext>
              </a:extLst>
            </p:cNvPr>
            <p:cNvSpPr/>
            <p:nvPr/>
          </p:nvSpPr>
          <p:spPr>
            <a:xfrm>
              <a:off x="10499031" y="5165387"/>
              <a:ext cx="759074" cy="25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C357A3-BF96-4D8E-81A6-1F786D460694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860" y="514479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3E22AB5-F273-47E5-A070-795C1A050D21}"/>
                </a:ext>
              </a:extLst>
            </p:cNvPr>
            <p:cNvSpPr/>
            <p:nvPr/>
          </p:nvSpPr>
          <p:spPr>
            <a:xfrm>
              <a:off x="11258388" y="5165387"/>
              <a:ext cx="167139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D58F83-DAD9-4075-A648-6A6BEA03A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99030" y="514479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B0A929-69FB-4256-B716-AD8214C951AC}"/>
                </a:ext>
              </a:extLst>
            </p:cNvPr>
            <p:cNvCxnSpPr>
              <a:cxnSpLocks/>
            </p:cNvCxnSpPr>
            <p:nvPr/>
          </p:nvCxnSpPr>
          <p:spPr>
            <a:xfrm>
              <a:off x="11257697" y="514479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1001F2-0560-420E-A223-7CA8EC52A65F}"/>
              </a:ext>
            </a:extLst>
          </p:cNvPr>
          <p:cNvGrpSpPr/>
          <p:nvPr/>
        </p:nvGrpSpPr>
        <p:grpSpPr>
          <a:xfrm>
            <a:off x="7505810" y="4475722"/>
            <a:ext cx="1064824" cy="205467"/>
            <a:chOff x="10006008" y="5144795"/>
            <a:chExt cx="1419519" cy="27390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57565C-ECE1-4A72-89FB-05085E80EA6F}"/>
                </a:ext>
              </a:extLst>
            </p:cNvPr>
            <p:cNvSpPr/>
            <p:nvPr/>
          </p:nvSpPr>
          <p:spPr>
            <a:xfrm>
              <a:off x="10006008" y="5165387"/>
              <a:ext cx="499468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40BB75-D72A-4D89-8B25-A06105915D56}"/>
                </a:ext>
              </a:extLst>
            </p:cNvPr>
            <p:cNvSpPr/>
            <p:nvPr/>
          </p:nvSpPr>
          <p:spPr>
            <a:xfrm>
              <a:off x="10499031" y="5165387"/>
              <a:ext cx="613594" cy="25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15B654B-E9C4-48F4-B7B7-66B5B6EADD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860" y="514479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DFA895-4CAC-47ED-9CA6-97448D5480A3}"/>
                </a:ext>
              </a:extLst>
            </p:cNvPr>
            <p:cNvSpPr/>
            <p:nvPr/>
          </p:nvSpPr>
          <p:spPr>
            <a:xfrm>
              <a:off x="11119840" y="5165387"/>
              <a:ext cx="305687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50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99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24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98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74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96" algn="l" defTabSz="4572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F4616FD-307D-4027-8500-0C3A7E3031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99030" y="514479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A1C0273-BF82-4363-9E90-726EB3995211}"/>
                </a:ext>
              </a:extLst>
            </p:cNvPr>
            <p:cNvCxnSpPr>
              <a:cxnSpLocks/>
            </p:cNvCxnSpPr>
            <p:nvPr/>
          </p:nvCxnSpPr>
          <p:spPr>
            <a:xfrm>
              <a:off x="11110049" y="5144795"/>
              <a:ext cx="0" cy="27390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44394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AMP - Patterns">
  <a:themeElements>
    <a:clrScheme name="AMP Colours">
      <a:dk1>
        <a:srgbClr val="000000"/>
      </a:dk1>
      <a:lt1>
        <a:sysClr val="window" lastClr="FFFFFF"/>
      </a:lt1>
      <a:dk2>
        <a:srgbClr val="58595B"/>
      </a:dk2>
      <a:lt2>
        <a:srgbClr val="001E41"/>
      </a:lt2>
      <a:accent1>
        <a:srgbClr val="406BA8"/>
      </a:accent1>
      <a:accent2>
        <a:srgbClr val="00ABC7"/>
      </a:accent2>
      <a:accent3>
        <a:srgbClr val="00C2F3"/>
      </a:accent3>
      <a:accent4>
        <a:srgbClr val="A9A4D1"/>
      </a:accent4>
      <a:accent5>
        <a:srgbClr val="79C583"/>
      </a:accent5>
      <a:accent6>
        <a:srgbClr val="C8DD75"/>
      </a:accent6>
      <a:hlink>
        <a:srgbClr val="406BA8"/>
      </a:hlink>
      <a:folHlink>
        <a:srgbClr val="A2A5B1"/>
      </a:folHlink>
    </a:clrScheme>
    <a:fontScheme name="AMP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5753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custClrLst>
    <a:custClr name="Purple tone lvl 3">
      <a:srgbClr val="2D296B"/>
    </a:custClr>
    <a:custClr name="Purple tone lvl 1">
      <a:srgbClr val="3B4E98"/>
    </a:custClr>
    <a:custClr name="Purple 80% tint">
      <a:srgbClr val="6780BF"/>
    </a:custClr>
    <a:custClr name="Lilac tone lvl 1">
      <a:srgbClr val="938EBF"/>
    </a:custClr>
    <a:custClr name="Turquoise tone lvl 1">
      <a:srgbClr val="0086A8"/>
    </a:custClr>
    <a:custClr name="Turquoise 80% tint">
      <a:srgbClr val="00BBD1"/>
    </a:custClr>
    <a:custClr name="Blue tone lvl 2">
      <a:srgbClr val="0088C5"/>
    </a:custClr>
    <a:custClr name="Blue tone lvl 1">
      <a:srgbClr val="00A8E0"/>
    </a:custClr>
    <a:custClr name="Blue 80% tint">
      <a:srgbClr val="5DCCF5"/>
    </a:custClr>
    <a:custClr name="Slate">
      <a:srgbClr val="425468"/>
    </a:custClr>
    <a:custClr name="Slate 60% tint">
      <a:srgbClr val="7F8595"/>
    </a:custClr>
    <a:custClr name="Ink blue 20% tint">
      <a:srgbClr val="B1B5C9"/>
    </a:custClr>
  </a:custClrLst>
  <a:extLst>
    <a:ext uri="{05A4C25C-085E-4340-85A3-A5531E510DB2}">
      <thm15:themeFamily xmlns:thm15="http://schemas.microsoft.com/office/thememl/2012/main" name="Master_Patterns White_AMP.potx" id="{7105D29B-CB48-498C-BCEE-A223B9401EAC}" vid="{ACA88205-5360-4B2F-994B-A54A713B4A5B}"/>
    </a:ext>
  </a:extLst>
</a:theme>
</file>

<file path=ppt/theme/theme2.xml><?xml version="1.0" encoding="utf-8"?>
<a:theme xmlns:a="http://schemas.openxmlformats.org/drawingml/2006/main" name="2_AMP Strategy">
  <a:themeElements>
    <a:clrScheme name="AMP TEST">
      <a:dk1>
        <a:sysClr val="windowText" lastClr="000000"/>
      </a:dk1>
      <a:lt1>
        <a:sysClr val="window" lastClr="FFFFFF"/>
      </a:lt1>
      <a:dk2>
        <a:srgbClr val="435465"/>
      </a:dk2>
      <a:lt2>
        <a:srgbClr val="E7E6E6"/>
      </a:lt2>
      <a:accent1>
        <a:srgbClr val="001E41"/>
      </a:accent1>
      <a:accent2>
        <a:srgbClr val="406BBA"/>
      </a:accent2>
      <a:accent3>
        <a:srgbClr val="3AC1CD"/>
      </a:accent3>
      <a:accent4>
        <a:srgbClr val="00C2F3"/>
      </a:accent4>
      <a:accent5>
        <a:srgbClr val="A9A4D1"/>
      </a:accent5>
      <a:accent6>
        <a:srgbClr val="435465"/>
      </a:accent6>
      <a:hlink>
        <a:srgbClr val="00C2F3"/>
      </a:hlink>
      <a:folHlink>
        <a:srgbClr val="001E41"/>
      </a:folHlink>
    </a:clrScheme>
    <a:fontScheme name="Custom 10">
      <a:majorFont>
        <a:latin typeface="HurmeGeometricSans1 Ligh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half year results presentation version 3 for Board review.potx" id="{1367B76E-C846-4532-BEBB-97D1C77682F0}" vid="{B5F54C8F-E7CA-4CD3-8A02-0B94DDAFCB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AMP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634</Words>
  <Application>Microsoft Office PowerPoint</Application>
  <PresentationFormat>Custom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Century Gothic</vt:lpstr>
      <vt:lpstr>HelveticaNeueLT Std</vt:lpstr>
      <vt:lpstr>HurmeGeometricSans1 Light</vt:lpstr>
      <vt:lpstr>HurmeGeometricSans1 Regular</vt:lpstr>
      <vt:lpstr>HurmeGeometricSans1 SemiBold</vt:lpstr>
      <vt:lpstr>Open Sans</vt:lpstr>
      <vt:lpstr>AMP - Patterns</vt:lpstr>
      <vt:lpstr>2_AMP Strategy</vt:lpstr>
      <vt:lpstr>PowerPoint Presentation</vt:lpstr>
      <vt:lpstr>Supporting our clients, people and community</vt:lpstr>
      <vt:lpstr>2020 business unit performance</vt:lpstr>
      <vt:lpstr>Reinventing AMP </vt:lpstr>
      <vt:lpstr>Progress update towards reinventing AMP</vt:lpstr>
    </vt:vector>
  </TitlesOfParts>
  <Company>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 2021 AGM - CEO Presentation</dc:title>
  <dc:creator>Keshvar Seale</dc:creator>
  <cp:lastModifiedBy>Keshvar Seale</cp:lastModifiedBy>
  <cp:revision>111</cp:revision>
  <cp:lastPrinted>2021-04-22T02:45:20Z</cp:lastPrinted>
  <dcterms:created xsi:type="dcterms:W3CDTF">2021-04-14T05:51:32Z</dcterms:created>
  <dcterms:modified xsi:type="dcterms:W3CDTF">2021-04-29T13:29:37Z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8a056e-981a-4d0b-83ea-062214276430_Enabled">
    <vt:lpwstr>true</vt:lpwstr>
  </property>
  <property fmtid="{D5CDD505-2E9C-101B-9397-08002B2CF9AE}" pid="3" name="MSIP_Label_7d8a056e-981a-4d0b-83ea-062214276430_SetDate">
    <vt:lpwstr>2021-04-14T05:51:32Z</vt:lpwstr>
  </property>
  <property fmtid="{D5CDD505-2E9C-101B-9397-08002B2CF9AE}" pid="4" name="MSIP_Label_7d8a056e-981a-4d0b-83ea-062214276430_Method">
    <vt:lpwstr>Standard</vt:lpwstr>
  </property>
  <property fmtid="{D5CDD505-2E9C-101B-9397-08002B2CF9AE}" pid="5" name="MSIP_Label_7d8a056e-981a-4d0b-83ea-062214276430_Name">
    <vt:lpwstr>General</vt:lpwstr>
  </property>
  <property fmtid="{D5CDD505-2E9C-101B-9397-08002B2CF9AE}" pid="6" name="MSIP_Label_7d8a056e-981a-4d0b-83ea-062214276430_SiteId">
    <vt:lpwstr>c64d49cd-d138-4cdb-a5d4-324a4040c74a</vt:lpwstr>
  </property>
  <property fmtid="{D5CDD505-2E9C-101B-9397-08002B2CF9AE}" pid="7" name="MSIP_Label_7d8a056e-981a-4d0b-83ea-062214276430_ActionId">
    <vt:lpwstr>0ad4d2e2-d2ab-4680-ae2d-15ec3943dddb</vt:lpwstr>
  </property>
  <property fmtid="{D5CDD505-2E9C-101B-9397-08002B2CF9AE}" pid="8" name="MSIP_Label_7d8a056e-981a-4d0b-83ea-062214276430_ContentBits">
    <vt:lpwstr>0</vt:lpwstr>
  </property>
</Properties>
</file>